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handoutMasterIdLst>
    <p:handoutMasterId r:id="rId25"/>
  </p:handoutMasterIdLst>
  <p:sldIdLst>
    <p:sldId id="256" r:id="rId2"/>
    <p:sldId id="466" r:id="rId3"/>
    <p:sldId id="477" r:id="rId4"/>
    <p:sldId id="478" r:id="rId5"/>
    <p:sldId id="467" r:id="rId6"/>
    <p:sldId id="485" r:id="rId7"/>
    <p:sldId id="486" r:id="rId8"/>
    <p:sldId id="487" r:id="rId9"/>
    <p:sldId id="489" r:id="rId10"/>
    <p:sldId id="488" r:id="rId11"/>
    <p:sldId id="490" r:id="rId12"/>
    <p:sldId id="491" r:id="rId13"/>
    <p:sldId id="492" r:id="rId14"/>
    <p:sldId id="493" r:id="rId15"/>
    <p:sldId id="494" r:id="rId16"/>
    <p:sldId id="495" r:id="rId17"/>
    <p:sldId id="496" r:id="rId18"/>
    <p:sldId id="484" r:id="rId19"/>
    <p:sldId id="476" r:id="rId20"/>
    <p:sldId id="470" r:id="rId21"/>
    <p:sldId id="473" r:id="rId22"/>
    <p:sldId id="474"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02B6"/>
    <a:srgbClr val="000000"/>
    <a:srgbClr val="FDDB9D"/>
    <a:srgbClr val="D52D29"/>
    <a:srgbClr val="E2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6" autoAdjust="0"/>
    <p:restoredTop sz="99267" autoAdjust="0"/>
  </p:normalViewPr>
  <p:slideViewPr>
    <p:cSldViewPr snapToGrid="0">
      <p:cViewPr varScale="1">
        <p:scale>
          <a:sx n="88" d="100"/>
          <a:sy n="88" d="100"/>
        </p:scale>
        <p:origin x="-920" y="-11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64820"/>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sz="quarter" idx="1"/>
          </p:nvPr>
        </p:nvSpPr>
        <p:spPr>
          <a:xfrm>
            <a:off x="3884614" y="1"/>
            <a:ext cx="2971800" cy="464820"/>
          </a:xfrm>
          <a:prstGeom prst="rect">
            <a:avLst/>
          </a:prstGeom>
        </p:spPr>
        <p:txBody>
          <a:bodyPr vert="horz" lIns="92958" tIns="46479" rIns="92958" bIns="46479" rtlCol="0"/>
          <a:lstStyle>
            <a:lvl1pPr algn="r">
              <a:defRPr sz="1200"/>
            </a:lvl1pPr>
          </a:lstStyle>
          <a:p>
            <a:fld id="{66F778DA-4C06-4225-8DC2-BB4A3E36A807}" type="datetimeFigureOut">
              <a:rPr lang="en-US" smtClean="0"/>
              <a:pPr/>
              <a:t>4/16/15</a:t>
            </a:fld>
            <a:endParaRPr lang="en-US" dirty="0"/>
          </a:p>
        </p:txBody>
      </p:sp>
      <p:sp>
        <p:nvSpPr>
          <p:cNvPr id="4" name="Footer Placeholder 3"/>
          <p:cNvSpPr>
            <a:spLocks noGrp="1"/>
          </p:cNvSpPr>
          <p:nvPr>
            <p:ph type="ftr" sz="quarter" idx="2"/>
          </p:nvPr>
        </p:nvSpPr>
        <p:spPr>
          <a:xfrm>
            <a:off x="1" y="8829967"/>
            <a:ext cx="2971800" cy="464820"/>
          </a:xfrm>
          <a:prstGeom prst="rect">
            <a:avLst/>
          </a:prstGeom>
        </p:spPr>
        <p:txBody>
          <a:bodyPr vert="horz" lIns="92958" tIns="46479" rIns="92958"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7"/>
            <a:ext cx="2971800" cy="464820"/>
          </a:xfrm>
          <a:prstGeom prst="rect">
            <a:avLst/>
          </a:prstGeom>
        </p:spPr>
        <p:txBody>
          <a:bodyPr vert="horz" lIns="92958" tIns="46479" rIns="92958" bIns="46479" rtlCol="0" anchor="b"/>
          <a:lstStyle>
            <a:lvl1pPr algn="r">
              <a:defRPr sz="1200"/>
            </a:lvl1pPr>
          </a:lstStyle>
          <a:p>
            <a:fld id="{8229CCBD-9877-41ED-9551-FF73EA8E62A3}" type="slidenum">
              <a:rPr lang="en-US" smtClean="0"/>
              <a:pPr/>
              <a:t>‹#›</a:t>
            </a:fld>
            <a:endParaRPr lang="en-US" dirty="0"/>
          </a:p>
        </p:txBody>
      </p:sp>
    </p:spTree>
    <p:extLst>
      <p:ext uri="{BB962C8B-B14F-4D97-AF65-F5344CB8AC3E}">
        <p14:creationId xmlns:p14="http://schemas.microsoft.com/office/powerpoint/2010/main" val="1418161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64820"/>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884614" y="1"/>
            <a:ext cx="2971800" cy="464820"/>
          </a:xfrm>
          <a:prstGeom prst="rect">
            <a:avLst/>
          </a:prstGeom>
        </p:spPr>
        <p:txBody>
          <a:bodyPr vert="horz" lIns="92958" tIns="46479" rIns="92958" bIns="46479" rtlCol="0"/>
          <a:lstStyle>
            <a:lvl1pPr algn="r">
              <a:defRPr sz="1200"/>
            </a:lvl1pPr>
          </a:lstStyle>
          <a:p>
            <a:fld id="{4A8C8025-C77D-4CAB-A937-EB1FEBBE729E}" type="datetimeFigureOut">
              <a:rPr lang="en-US" smtClean="0"/>
              <a:pPr/>
              <a:t>4/16/15</a:t>
            </a:fld>
            <a:endParaRPr lang="en-US" dirty="0"/>
          </a:p>
        </p:txBody>
      </p:sp>
      <p:sp>
        <p:nvSpPr>
          <p:cNvPr id="4" name="Slide Image Placeholder 3"/>
          <p:cNvSpPr>
            <a:spLocks noGrp="1" noRot="1" noChangeAspect="1"/>
          </p:cNvSpPr>
          <p:nvPr>
            <p:ph type="sldImg" idx="2"/>
          </p:nvPr>
        </p:nvSpPr>
        <p:spPr>
          <a:xfrm>
            <a:off x="1104900" y="698500"/>
            <a:ext cx="4648200" cy="3486150"/>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685801" y="4415791"/>
            <a:ext cx="5486400" cy="4183380"/>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71800" cy="464820"/>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7"/>
            <a:ext cx="2971800" cy="464820"/>
          </a:xfrm>
          <a:prstGeom prst="rect">
            <a:avLst/>
          </a:prstGeom>
        </p:spPr>
        <p:txBody>
          <a:bodyPr vert="horz" lIns="92958" tIns="46479" rIns="92958" bIns="46479" rtlCol="0" anchor="b"/>
          <a:lstStyle>
            <a:lvl1pPr algn="r">
              <a:defRPr sz="1200"/>
            </a:lvl1pPr>
          </a:lstStyle>
          <a:p>
            <a:fld id="{476334D8-84F5-4F81-AF3E-C1E28E25F756}" type="slidenum">
              <a:rPr lang="en-US" smtClean="0"/>
              <a:pPr/>
              <a:t>‹#›</a:t>
            </a:fld>
            <a:endParaRPr lang="en-US" dirty="0"/>
          </a:p>
        </p:txBody>
      </p:sp>
    </p:spTree>
    <p:extLst>
      <p:ext uri="{BB962C8B-B14F-4D97-AF65-F5344CB8AC3E}">
        <p14:creationId xmlns:p14="http://schemas.microsoft.com/office/powerpoint/2010/main" val="1465103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6152" y="657884"/>
            <a:ext cx="7235981" cy="4599916"/>
          </a:xfrm>
        </p:spPr>
        <p:txBody>
          <a:bodyPr>
            <a:normAutofit/>
          </a:bodyPr>
          <a:lstStyle>
            <a:lvl1pPr>
              <a:defRPr sz="7200" b="0">
                <a:solidFill>
                  <a:schemeClr val="tx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4DD4F5-CB7E-4361-9AFF-2512D27C0BB2}" type="datetime1">
              <a:rPr lang="en-US" smtClean="0"/>
              <a:t>4/16/15</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7"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023" y="5733256"/>
            <a:ext cx="1061546" cy="830997"/>
          </a:xfrm>
          <a:prstGeom prst="rect">
            <a:avLst/>
          </a:prstGeom>
          <a:noFill/>
        </p:spPr>
        <p:txBody>
          <a:bodyPr wrap="square" rtlCol="0">
            <a:spAutoFit/>
          </a:bodyPr>
          <a:lstStyle/>
          <a:p>
            <a:pPr algn="l"/>
            <a:r>
              <a:rPr lang="en-US" sz="1600" b="1" i="0" strike="noStrike" dirty="0" smtClean="0">
                <a:solidFill>
                  <a:schemeClr val="bg1"/>
                </a:solidFill>
                <a:latin typeface="Castellar" pitchFamily="18" charset="0"/>
                <a:cs typeface="Sakkal Majalla" pitchFamily="2" charset="-78"/>
              </a:rPr>
              <a:t>ECE</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7502</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S2015</a:t>
            </a:r>
            <a:endParaRPr lang="en-US" sz="1200" b="1" i="0" strike="noStrike" dirty="0">
              <a:solidFill>
                <a:schemeClr val="bg1"/>
              </a:solidFill>
              <a:latin typeface="Castellar" pitchFamily="18" charset="0"/>
              <a:cs typeface="Sakkal Majalla" pitchFamily="2" charset="-78"/>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78C1A7-4865-4A10-8A2C-0F2D65EE10BB}" type="datetime1">
              <a:rPr lang="en-US" smtClean="0"/>
              <a:t>4/16/15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F02B8C-8CC5-4EC1-AAE2-61C7CAD15B05}" type="datetime1">
              <a:rPr lang="en-US" smtClean="0"/>
              <a:t>4/16/15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D3CB5F8F-6AE3-4807-B570-928E5BE3E133}" type="datetime1">
              <a:rPr lang="en-US" smtClean="0"/>
              <a:t>4/16/15</a:t>
            </a:fld>
            <a:endParaRPr lang="en-US" dirty="0"/>
          </a:p>
        </p:txBody>
      </p:sp>
      <p:sp>
        <p:nvSpPr>
          <p:cNvPr id="10" name="Slide Number Placeholder 9"/>
          <p:cNvSpPr>
            <a:spLocks noGrp="1"/>
          </p:cNvSpPr>
          <p:nvPr>
            <p:ph type="sldNum" sz="quarter" idx="11"/>
          </p:nvPr>
        </p:nvSpPr>
        <p:spPr/>
        <p:txBody>
          <a:bodyPr/>
          <a:lstStyle/>
          <a:p>
            <a:fld id="{173F9154-291C-425A-A36F-60764B2CA33B}"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B43F7B76-E319-461A-90C3-9437536780B7}" type="datetime1">
              <a:rPr lang="en-US" smtClean="0"/>
              <a:t>4/16/15</a:t>
            </a:fld>
            <a:endParaRPr lang="en-US" dirty="0"/>
          </a:p>
        </p:txBody>
      </p:sp>
      <p:sp>
        <p:nvSpPr>
          <p:cNvPr id="20" name="Slide Number Placeholder 19"/>
          <p:cNvSpPr>
            <a:spLocks noGrp="1"/>
          </p:cNvSpPr>
          <p:nvPr>
            <p:ph type="sldNum" sz="quarter" idx="11"/>
          </p:nvPr>
        </p:nvSpPr>
        <p:spPr/>
        <p:txBody>
          <a:bodyPr/>
          <a:lstStyle/>
          <a:p>
            <a:fld id="{173F9154-291C-425A-A36F-60764B2CA33B}" type="slidenum">
              <a:rPr lang="en-US" smtClean="0"/>
              <a:pPr/>
              <a:t>‹#›</a:t>
            </a:fld>
            <a:endParaRPr lang="en-US" dirty="0"/>
          </a:p>
        </p:txBody>
      </p:sp>
      <p:sp>
        <p:nvSpPr>
          <p:cNvPr id="21" name="Footer Placeholder 20"/>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FEF1B8E3-FC31-4916-B257-4DE62F09E850}" type="datetime1">
              <a:rPr lang="en-US" smtClean="0"/>
              <a:t>4/16/15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1B570E0-C808-4896-9EE5-AAAF7AA9B49E}" type="datetime1">
              <a:rPr lang="en-US" smtClean="0"/>
              <a:t>4/16/15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3F9154-291C-425A-A36F-60764B2CA33B}" type="slidenum">
              <a:rPr lang="en-US" smtClean="0"/>
              <a:pPr/>
              <a:t>‹#›</a:t>
            </a:fld>
            <a:endParaRPr lang="en-US" dirty="0"/>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EFD6E2-DBEB-47D1-9119-B53BFC3A2B1B}" type="datetime1">
              <a:rPr lang="en-US" smtClean="0"/>
              <a:t>4/16/15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27978BE-3C7B-4BD9-8938-2E01144DF9E3}" type="datetime1">
              <a:rPr lang="en-US" smtClean="0"/>
              <a:t>4/16/15</a:t>
            </a:fld>
            <a:endParaRPr lang="en-US" dirty="0"/>
          </a:p>
        </p:txBody>
      </p:sp>
      <p:sp>
        <p:nvSpPr>
          <p:cNvPr id="6" name="Slide Number Placeholder 5"/>
          <p:cNvSpPr>
            <a:spLocks noGrp="1"/>
          </p:cNvSpPr>
          <p:nvPr>
            <p:ph type="sldNum" sz="quarter" idx="11"/>
          </p:nvPr>
        </p:nvSpPr>
        <p:spPr/>
        <p:txBody>
          <a:bodyPr/>
          <a:lstStyle/>
          <a:p>
            <a:fld id="{173F9154-291C-425A-A36F-60764B2CA33B}"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EF2FB03-6924-433D-879B-A5558310800E}" type="datetime1">
              <a:rPr lang="en-US" smtClean="0"/>
              <a:t>4/16/15</a:t>
            </a:fld>
            <a:endParaRPr lang="en-US" dirty="0"/>
          </a:p>
        </p:txBody>
      </p:sp>
      <p:sp>
        <p:nvSpPr>
          <p:cNvPr id="10" name="Slide Number Placeholder 9"/>
          <p:cNvSpPr>
            <a:spLocks noGrp="1"/>
          </p:cNvSpPr>
          <p:nvPr>
            <p:ph type="sldNum" sz="quarter" idx="15"/>
          </p:nvPr>
        </p:nvSpPr>
        <p:spPr/>
        <p:txBody>
          <a:bodyPr/>
          <a:lstStyle/>
          <a:p>
            <a:fld id="{173F9154-291C-425A-A36F-60764B2CA33B}"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6C8679-30F9-4E6F-A34A-AE2FB04665E7}" type="datetime1">
              <a:rPr lang="en-US" smtClean="0"/>
              <a:t>4/16/15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0"/>
            <a:ext cx="7239000" cy="1143000"/>
          </a:xfrm>
          <a:prstGeom prst="rect">
            <a:avLst/>
          </a:prstGeom>
        </p:spPr>
        <p:txBody>
          <a:bodyPr vert="horz" lIns="91440" tIns="45720" rIns="91440" bIns="45720" rtlCol="0" anchor="b">
            <a:normAutofit/>
          </a:bodyPr>
          <a:lstStyle/>
          <a:p>
            <a:endParaRPr lang="en-US" dirty="0"/>
          </a:p>
        </p:txBody>
      </p:sp>
      <p:sp>
        <p:nvSpPr>
          <p:cNvPr id="3" name="Text Placeholder 2"/>
          <p:cNvSpPr>
            <a:spLocks noGrp="1"/>
          </p:cNvSpPr>
          <p:nvPr>
            <p:ph type="body" idx="1"/>
          </p:nvPr>
        </p:nvSpPr>
        <p:spPr>
          <a:xfrm>
            <a:off x="1219200" y="1447800"/>
            <a:ext cx="7467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5486400" y="6553200"/>
            <a:ext cx="2936080" cy="228600"/>
          </a:xfrm>
          <a:prstGeom prst="rect">
            <a:avLst/>
          </a:prstGeom>
        </p:spPr>
        <p:txBody>
          <a:bodyPr vert="horz" lIns="91440" tIns="45720" rIns="91440" bIns="45720" rtlCol="0" anchor="ctr"/>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a:defRPr sz="1200" b="0">
                <a:solidFill>
                  <a:schemeClr val="tx1"/>
                </a:solidFill>
              </a:defRPr>
            </a:lvl1pPr>
          </a:lstStyle>
          <a:p>
            <a:fld id="{173F9154-291C-425A-A36F-60764B2CA33B}" type="slidenum">
              <a:rPr lang="en-US" smtClean="0"/>
              <a:pPr/>
              <a:t>‹#›</a:t>
            </a:fld>
            <a:endParaRPr lang="en-US" dirty="0"/>
          </a:p>
        </p:txBody>
      </p:sp>
      <p:sp>
        <p:nvSpPr>
          <p:cNvPr id="4" name="Date Placeholder 3"/>
          <p:cNvSpPr>
            <a:spLocks noGrp="1"/>
          </p:cNvSpPr>
          <p:nvPr>
            <p:ph type="dt" sz="half" idx="2"/>
          </p:nvPr>
        </p:nvSpPr>
        <p:spPr>
          <a:xfrm>
            <a:off x="2133600" y="6553200"/>
            <a:ext cx="2625969" cy="228600"/>
          </a:xfrm>
          <a:prstGeom prst="rect">
            <a:avLst/>
          </a:prstGeom>
        </p:spPr>
        <p:txBody>
          <a:bodyPr vert="horz" lIns="91440" tIns="45720" rIns="91440" bIns="45720" rtlCol="0" anchor="ctr"/>
          <a:lstStyle>
            <a:lvl1pPr algn="l">
              <a:defRPr sz="1200">
                <a:solidFill>
                  <a:schemeClr val="tx1"/>
                </a:solidFill>
              </a:defRPr>
            </a:lvl1pPr>
          </a:lstStyle>
          <a:p>
            <a:fld id="{EFD96931-0824-42D1-AC1E-C2EC17DEC1EA}" type="datetime1">
              <a:rPr lang="en-US" smtClean="0"/>
              <a:t>4/16/15</a:t>
            </a:fld>
            <a:endParaRPr lang="en-US" dirty="0"/>
          </a:p>
        </p:txBody>
      </p:sp>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5250" y="104775"/>
            <a:ext cx="637208" cy="657225"/>
          </a:xfrm>
          <a:prstGeom prst="rect">
            <a:avLst/>
          </a:prstGeom>
        </p:spPr>
      </p:pic>
      <p:pic>
        <p:nvPicPr>
          <p:cNvPr id="8" name="Picture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575" y="815271"/>
            <a:ext cx="742949" cy="251529"/>
          </a:xfrm>
          <a:prstGeom prst="rect">
            <a:avLst/>
          </a:prstGeom>
        </p:spPr>
      </p:pic>
      <p:sp>
        <p:nvSpPr>
          <p:cNvPr id="9" name="TextBox 8"/>
          <p:cNvSpPr txBox="1"/>
          <p:nvPr/>
        </p:nvSpPr>
        <p:spPr>
          <a:xfrm rot="20532342">
            <a:off x="717" y="5228776"/>
            <a:ext cx="837483" cy="1200329"/>
          </a:xfrm>
          <a:prstGeom prst="rect">
            <a:avLst/>
          </a:prstGeom>
          <a:noFill/>
        </p:spPr>
        <p:txBody>
          <a:bodyPr wrap="square" rtlCol="0">
            <a:spAutoFit/>
          </a:bodyPr>
          <a:lstStyle/>
          <a:p>
            <a:pPr algn="ctr"/>
            <a:r>
              <a:rPr lang="en-US" b="1" i="0" dirty="0" smtClean="0">
                <a:solidFill>
                  <a:schemeClr val="bg1"/>
                </a:solidFill>
                <a:latin typeface="Informal Roman" pitchFamily="66" charset="0"/>
                <a:cs typeface="Times New Roman" pitchFamily="18" charset="0"/>
              </a:rPr>
              <a:t>Robust</a:t>
            </a:r>
          </a:p>
          <a:p>
            <a:pPr algn="ctr"/>
            <a:r>
              <a:rPr lang="en-US" b="1" i="0" dirty="0" smtClean="0">
                <a:solidFill>
                  <a:schemeClr val="bg1"/>
                </a:solidFill>
                <a:latin typeface="Informal Roman" pitchFamily="66" charset="0"/>
                <a:cs typeface="Times New Roman" pitchFamily="18" charset="0"/>
              </a:rPr>
              <a:t>Low</a:t>
            </a:r>
          </a:p>
          <a:p>
            <a:pPr algn="ctr"/>
            <a:r>
              <a:rPr lang="en-US" b="1" i="0" dirty="0" smtClean="0">
                <a:solidFill>
                  <a:schemeClr val="bg1"/>
                </a:solidFill>
                <a:latin typeface="Informal Roman" pitchFamily="66" charset="0"/>
                <a:cs typeface="Times New Roman" pitchFamily="18" charset="0"/>
              </a:rPr>
              <a:t>Power</a:t>
            </a:r>
          </a:p>
          <a:p>
            <a:pPr algn="ctr"/>
            <a:r>
              <a:rPr lang="en-US" b="1" i="0" dirty="0" smtClean="0">
                <a:solidFill>
                  <a:schemeClr val="bg1"/>
                </a:solidFill>
                <a:latin typeface="Informal Roman" pitchFamily="66" charset="0"/>
                <a:cs typeface="Times New Roman" pitchFamily="18" charset="0"/>
              </a:rPr>
              <a:t>VLSI</a:t>
            </a:r>
            <a:endParaRPr lang="en-US" b="1" i="0" dirty="0">
              <a:solidFill>
                <a:schemeClr val="bg1"/>
              </a:solidFill>
              <a:latin typeface="Informal Roman" pitchFamily="66" charset="0"/>
              <a:cs typeface="Times New Roman" pitchFamily="18" charset="0"/>
            </a:endParaRPr>
          </a:p>
        </p:txBody>
      </p:sp>
      <p:grpSp>
        <p:nvGrpSpPr>
          <p:cNvPr id="67" name="Group 66"/>
          <p:cNvGrpSpPr/>
          <p:nvPr userDrawn="1"/>
        </p:nvGrpSpPr>
        <p:grpSpPr>
          <a:xfrm>
            <a:off x="0" y="-1"/>
            <a:ext cx="846896" cy="6858001"/>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cxnSp>
          <p:nvCxnSpPr>
            <p:cNvPr id="35" name="Straight Connector 34"/>
            <p:cNvCxnSpPr>
              <a:endCxn id="18" idx="2"/>
            </p:cNvCxnSpPr>
            <p:nvPr userDrawn="1"/>
          </p:nvCxnSpPr>
          <p:spPr>
            <a:xfrm flipH="1">
              <a:off x="876300" y="1143000"/>
              <a:ext cx="592" cy="5715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userDrawn="1"/>
          </p:nvGrpSpPr>
          <p:grpSpPr>
            <a:xfrm>
              <a:off x="463337" y="-1"/>
              <a:ext cx="840759" cy="1135620"/>
              <a:chOff x="463337" y="-1"/>
              <a:chExt cx="840759" cy="1135620"/>
            </a:xfrm>
          </p:grpSpPr>
          <p:cxnSp>
            <p:nvCxnSpPr>
              <p:cNvPr id="19" name="Straight Connector 18"/>
              <p:cNvCxnSpPr/>
              <p:nvPr userDrawn="1"/>
            </p:nvCxnSpPr>
            <p:spPr>
              <a:xfrm rot="5400000">
                <a:off x="909676" y="516850"/>
                <a:ext cx="21883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545" y="1031064"/>
                <a:ext cx="20909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5844" y="58816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2027"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5844" y="886644"/>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576"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10045" y="514349"/>
                <a:ext cx="221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915" y="1028630"/>
                <a:ext cx="213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796" y="58520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2779" y="772827"/>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796" y="883550"/>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579" y="76973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03" y="1135423"/>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44" y="740569"/>
                <a:ext cx="82637" cy="75229"/>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p:cNvCxnSpPr>
                <a:stCxn id="18" idx="0"/>
              </p:cNvCxnSpPr>
              <p:nvPr userDrawn="1"/>
            </p:nvCxnSpPr>
            <p:spPr>
              <a:xfrm rot="16200000" flipH="1" flipV="1">
                <a:off x="670000" y="205396"/>
                <a:ext cx="411697" cy="9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291" y="412419"/>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9656" y="782456"/>
                <a:ext cx="64440"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337" y="767114"/>
                <a:ext cx="95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xmlns:p14="http://schemas.microsoft.com/office/powerpoint/2010/main" id="1" dur="indefinite" restart="never" nodeType="tmRoot"/>
      </p:par>
    </p:tnLst>
  </p:timing>
  <p:hf hdr="0" ftr="0" dt="0"/>
  <p:txStyles>
    <p:title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rgbClr val="00206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652" y="1733550"/>
            <a:ext cx="8244348" cy="1714500"/>
          </a:xfrm>
        </p:spPr>
        <p:txBody>
          <a:bodyPr>
            <a:normAutofit/>
          </a:bodyPr>
          <a:lstStyle/>
          <a:p>
            <a:pPr algn="ctr"/>
            <a:r>
              <a:rPr lang="en-US" sz="3600" b="1" dirty="0" smtClean="0">
                <a:latin typeface="Arial" pitchFamily="34" charset="0"/>
                <a:cs typeface="Arial" pitchFamily="34" charset="0"/>
              </a:rPr>
              <a:t>Minimum Supply Voltage and Very-Low-Voltage Testing</a:t>
            </a:r>
            <a:endParaRPr lang="en-US" sz="3600" b="1" dirty="0">
              <a:latin typeface="Arial" pitchFamily="34" charset="0"/>
              <a:cs typeface="Arial" pitchFamily="34" charset="0"/>
            </a:endParaRPr>
          </a:p>
        </p:txBody>
      </p:sp>
      <p:sp>
        <p:nvSpPr>
          <p:cNvPr id="3" name="Subtitle 2"/>
          <p:cNvSpPr>
            <a:spLocks noGrp="1"/>
          </p:cNvSpPr>
          <p:nvPr>
            <p:ph type="subTitle" idx="1"/>
          </p:nvPr>
        </p:nvSpPr>
        <p:spPr>
          <a:xfrm>
            <a:off x="857251" y="3962401"/>
            <a:ext cx="8286750" cy="2438400"/>
          </a:xfrm>
        </p:spPr>
        <p:txBody>
          <a:bodyPr/>
          <a:lstStyle/>
          <a:p>
            <a:pPr algn="ctr"/>
            <a:r>
              <a:rPr lang="en-US" b="1" dirty="0" smtClean="0">
                <a:latin typeface="Arial" pitchFamily="34" charset="0"/>
                <a:cs typeface="Arial" pitchFamily="34" charset="0"/>
              </a:rPr>
              <a:t>ECE </a:t>
            </a:r>
            <a:r>
              <a:rPr lang="en-US" b="1" dirty="0">
                <a:latin typeface="Arial" pitchFamily="34" charset="0"/>
                <a:cs typeface="Arial" pitchFamily="34" charset="0"/>
              </a:rPr>
              <a:t>7502 Class Discussion </a:t>
            </a:r>
            <a:endParaRPr lang="en-US" b="1" dirty="0" smtClean="0">
              <a:latin typeface="Arial" pitchFamily="34" charset="0"/>
              <a:cs typeface="Arial" pitchFamily="34" charset="0"/>
            </a:endParaRPr>
          </a:p>
          <a:p>
            <a:pPr algn="ctr"/>
            <a:r>
              <a:rPr lang="en-US" b="1" dirty="0" smtClean="0">
                <a:latin typeface="Arial" pitchFamily="34" charset="0"/>
                <a:cs typeface="Arial" pitchFamily="34" charset="0"/>
              </a:rPr>
              <a:t>Elena Weinberg</a:t>
            </a:r>
          </a:p>
          <a:p>
            <a:pPr algn="ctr"/>
            <a:r>
              <a:rPr lang="en-US" b="1" dirty="0" smtClean="0">
                <a:latin typeface="Arial" pitchFamily="34" charset="0"/>
                <a:cs typeface="Arial" pitchFamily="34" charset="0"/>
              </a:rPr>
              <a:t>Thursday, April 16, 2015</a:t>
            </a:r>
            <a:endParaRPr lang="en-US" b="1" dirty="0">
              <a:latin typeface="Arial" pitchFamily="34" charset="0"/>
              <a:cs typeface="Arial" pitchFamily="34" charset="0"/>
            </a:endParaRPr>
          </a:p>
        </p:txBody>
      </p:sp>
    </p:spTree>
    <p:extLst>
      <p:ext uri="{BB962C8B-B14F-4D97-AF65-F5344CB8AC3E}">
        <p14:creationId xmlns:p14="http://schemas.microsoft.com/office/powerpoint/2010/main" val="40933758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4448"/>
            <a:ext cx="7239000" cy="1143000"/>
          </a:xfrm>
        </p:spPr>
        <p:txBody>
          <a:bodyPr/>
          <a:lstStyle/>
          <a:p>
            <a:r>
              <a:rPr lang="en-US" dirty="0" smtClean="0"/>
              <a:t>VLV results [1]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10</a:t>
            </a:fld>
            <a:endParaRPr lang="en-US" dirty="0"/>
          </a:p>
        </p:txBody>
      </p:sp>
      <p:pic>
        <p:nvPicPr>
          <p:cNvPr id="6" name="Picture 5" descr="vlvResul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2182" y="1251023"/>
            <a:ext cx="4951818" cy="5027303"/>
          </a:xfrm>
          <a:prstGeom prst="rect">
            <a:avLst/>
          </a:prstGeom>
        </p:spPr>
      </p:pic>
      <p:sp>
        <p:nvSpPr>
          <p:cNvPr id="7" name="TextBox 6"/>
          <p:cNvSpPr txBox="1"/>
          <p:nvPr/>
        </p:nvSpPr>
        <p:spPr>
          <a:xfrm>
            <a:off x="6051325" y="6288903"/>
            <a:ext cx="1968545" cy="369332"/>
          </a:xfrm>
          <a:prstGeom prst="rect">
            <a:avLst/>
          </a:prstGeom>
          <a:noFill/>
        </p:spPr>
        <p:txBody>
          <a:bodyPr wrap="none" rtlCol="0">
            <a:spAutoFit/>
          </a:bodyPr>
          <a:lstStyle/>
          <a:p>
            <a:r>
              <a:rPr lang="en-US" dirty="0" smtClean="0"/>
              <a:t>[1] </a:t>
            </a:r>
            <a:r>
              <a:rPr lang="en-US" dirty="0" err="1" smtClean="0"/>
              <a:t>Hao</a:t>
            </a:r>
            <a:r>
              <a:rPr lang="en-US" dirty="0" smtClean="0"/>
              <a:t> et al, TC’93</a:t>
            </a:r>
            <a:endParaRPr lang="en-US" dirty="0"/>
          </a:p>
        </p:txBody>
      </p:sp>
      <p:pic>
        <p:nvPicPr>
          <p:cNvPr id="8" name="Picture 7" descr="resistiveShor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045" y="1535707"/>
            <a:ext cx="2843939" cy="1934107"/>
          </a:xfrm>
          <a:prstGeom prst="rect">
            <a:avLst/>
          </a:prstGeom>
        </p:spPr>
      </p:pic>
      <p:pic>
        <p:nvPicPr>
          <p:cNvPr id="9" name="Picture 8" descr="hotcarrier.png"/>
          <p:cNvPicPr>
            <a:picLocks noChangeAspect="1"/>
          </p:cNvPicPr>
          <p:nvPr/>
        </p:nvPicPr>
        <p:blipFill rotWithShape="1">
          <a:blip r:embed="rId4">
            <a:extLst>
              <a:ext uri="{28A0092B-C50C-407E-A947-70E740481C1C}">
                <a14:useLocalDpi xmlns:a14="http://schemas.microsoft.com/office/drawing/2010/main" val="0"/>
              </a:ext>
            </a:extLst>
          </a:blip>
          <a:srcRect b="82887"/>
          <a:stretch/>
        </p:blipFill>
        <p:spPr>
          <a:xfrm>
            <a:off x="923586" y="4623130"/>
            <a:ext cx="4231364" cy="1155783"/>
          </a:xfrm>
          <a:prstGeom prst="rect">
            <a:avLst/>
          </a:prstGeom>
          <a:noFill/>
        </p:spPr>
      </p:pic>
      <p:pic>
        <p:nvPicPr>
          <p:cNvPr id="10" name="Picture 9" descr="hotcarrier.png"/>
          <p:cNvPicPr>
            <a:picLocks noChangeAspect="1"/>
          </p:cNvPicPr>
          <p:nvPr/>
        </p:nvPicPr>
        <p:blipFill rotWithShape="1">
          <a:blip r:embed="rId4">
            <a:extLst>
              <a:ext uri="{28A0092B-C50C-407E-A947-70E740481C1C}">
                <a14:useLocalDpi xmlns:a14="http://schemas.microsoft.com/office/drawing/2010/main" val="0"/>
              </a:ext>
            </a:extLst>
          </a:blip>
          <a:srcRect t="90071" b="2360"/>
          <a:stretch/>
        </p:blipFill>
        <p:spPr>
          <a:xfrm>
            <a:off x="1045756" y="5736106"/>
            <a:ext cx="4251901" cy="513681"/>
          </a:xfrm>
          <a:prstGeom prst="rect">
            <a:avLst/>
          </a:prstGeom>
          <a:noFill/>
        </p:spPr>
      </p:pic>
    </p:spTree>
    <p:extLst>
      <p:ext uri="{BB962C8B-B14F-4D97-AF65-F5344CB8AC3E}">
        <p14:creationId xmlns:p14="http://schemas.microsoft.com/office/powerpoint/2010/main" val="20716881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VLV results [1] (2)</a:t>
            </a:r>
            <a:endParaRPr lang="en-US" dirty="0"/>
          </a:p>
        </p:txBody>
      </p:sp>
      <p:sp>
        <p:nvSpPr>
          <p:cNvPr id="3" name="Content Placeholder 2"/>
          <p:cNvSpPr>
            <a:spLocks noGrp="1"/>
          </p:cNvSpPr>
          <p:nvPr>
            <p:ph idx="1"/>
          </p:nvPr>
        </p:nvSpPr>
        <p:spPr/>
        <p:txBody>
          <a:bodyPr/>
          <a:lstStyle/>
          <a:p>
            <a:r>
              <a:rPr lang="en-US" dirty="0" smtClean="0"/>
              <a:t>Done in conjunction with</a:t>
            </a:r>
          </a:p>
          <a:p>
            <a:pPr lvl="1"/>
            <a:r>
              <a:rPr lang="en-US" dirty="0" smtClean="0"/>
              <a:t>IDDQ testing, burn-in testing</a:t>
            </a:r>
          </a:p>
          <a:p>
            <a:r>
              <a:rPr lang="en-US" dirty="0" smtClean="0"/>
              <a:t>Detected delay faults</a:t>
            </a:r>
          </a:p>
          <a:p>
            <a:endParaRPr lang="en-US" dirty="0"/>
          </a:p>
          <a:p>
            <a:r>
              <a:rPr lang="en-US" dirty="0" smtClean="0"/>
              <a:t>Advantage: simplicity and applicability</a:t>
            </a:r>
            <a:endParaRPr lang="en-US" dirty="0"/>
          </a:p>
          <a:p>
            <a:r>
              <a:rPr lang="en-US" dirty="0" smtClean="0"/>
              <a:t>Disadvantage: time consuming</a:t>
            </a:r>
            <a:endParaRPr lang="en-US" dirty="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11</a:t>
            </a:fld>
            <a:endParaRPr lang="en-US" dirty="0"/>
          </a:p>
        </p:txBody>
      </p:sp>
    </p:spTree>
    <p:extLst>
      <p:ext uri="{BB962C8B-B14F-4D97-AF65-F5344CB8AC3E}">
        <p14:creationId xmlns:p14="http://schemas.microsoft.com/office/powerpoint/2010/main" val="2434628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MINVDD testing [2]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Builds on [1]</a:t>
            </a:r>
          </a:p>
          <a:p>
            <a:r>
              <a:rPr lang="en-US" dirty="0" smtClean="0"/>
              <a:t>Determine the minimum supply voltage at which a circuit continues to switch</a:t>
            </a:r>
          </a:p>
          <a:p>
            <a:pPr lvl="1"/>
            <a:r>
              <a:rPr lang="en-US" dirty="0" smtClean="0"/>
              <a:t>Below this VDD, the circuit no longer switches</a:t>
            </a:r>
          </a:p>
          <a:p>
            <a:r>
              <a:rPr lang="en-US" dirty="0" smtClean="0"/>
              <a:t>“Weak” ICs are determined by their minimum supply voltage</a:t>
            </a:r>
          </a:p>
          <a:p>
            <a:pPr lvl="1"/>
            <a:r>
              <a:rPr lang="en-US" dirty="0" smtClean="0"/>
              <a:t>Higher than for “good” ICs</a:t>
            </a:r>
            <a:endParaRPr lang="en-US" dirty="0"/>
          </a:p>
          <a:p>
            <a:r>
              <a:rPr lang="en-US" dirty="0" smtClean="0"/>
              <a:t>Detects</a:t>
            </a:r>
          </a:p>
          <a:p>
            <a:pPr lvl="1"/>
            <a:r>
              <a:rPr lang="en-US" dirty="0" smtClean="0"/>
              <a:t>Metal shorts</a:t>
            </a:r>
          </a:p>
          <a:p>
            <a:pPr lvl="1"/>
            <a:r>
              <a:rPr lang="en-US" dirty="0" smtClean="0"/>
              <a:t>Gate-oxide shorts</a:t>
            </a:r>
          </a:p>
          <a:p>
            <a:pPr lvl="1"/>
            <a:r>
              <a:rPr lang="en-US" dirty="0" smtClean="0"/>
              <a:t>V</a:t>
            </a:r>
            <a:r>
              <a:rPr lang="en-US" baseline="-25000" dirty="0" smtClean="0"/>
              <a:t>T</a:t>
            </a:r>
            <a:r>
              <a:rPr lang="en-US" dirty="0" smtClean="0"/>
              <a:t> shifts (global and local)</a:t>
            </a:r>
          </a:p>
          <a:p>
            <a:pPr lvl="1"/>
            <a:r>
              <a:rPr lang="en-US" dirty="0" smtClean="0"/>
              <a:t>Tunneling opens</a:t>
            </a:r>
          </a:p>
          <a:p>
            <a:endParaRPr lang="en-US" dirty="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12</a:t>
            </a:fld>
            <a:endParaRPr lang="en-US" dirty="0"/>
          </a:p>
        </p:txBody>
      </p:sp>
      <p:pic>
        <p:nvPicPr>
          <p:cNvPr id="5" name="Picture 4" descr="minvd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9545" y="3724189"/>
            <a:ext cx="3893515" cy="2514137"/>
          </a:xfrm>
          <a:prstGeom prst="rect">
            <a:avLst/>
          </a:prstGeom>
        </p:spPr>
      </p:pic>
      <p:sp>
        <p:nvSpPr>
          <p:cNvPr id="6" name="TextBox 5"/>
          <p:cNvSpPr txBox="1"/>
          <p:nvPr/>
        </p:nvSpPr>
        <p:spPr>
          <a:xfrm>
            <a:off x="5651743" y="6331710"/>
            <a:ext cx="2515194" cy="369332"/>
          </a:xfrm>
          <a:prstGeom prst="rect">
            <a:avLst/>
          </a:prstGeom>
          <a:noFill/>
        </p:spPr>
        <p:txBody>
          <a:bodyPr wrap="none" rtlCol="0">
            <a:spAutoFit/>
          </a:bodyPr>
          <a:lstStyle/>
          <a:p>
            <a:r>
              <a:rPr lang="en-US" dirty="0" smtClean="0"/>
              <a:t>[2] Tseng et al, VLSITS’01</a:t>
            </a:r>
            <a:endParaRPr lang="en-US" dirty="0"/>
          </a:p>
        </p:txBody>
      </p:sp>
    </p:spTree>
    <p:extLst>
      <p:ext uri="{BB962C8B-B14F-4D97-AF65-F5344CB8AC3E}">
        <p14:creationId xmlns:p14="http://schemas.microsoft.com/office/powerpoint/2010/main" val="26367380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85497"/>
            <a:ext cx="7239000" cy="1143000"/>
          </a:xfrm>
        </p:spPr>
        <p:txBody>
          <a:bodyPr/>
          <a:lstStyle/>
          <a:p>
            <a:r>
              <a:rPr lang="en-US" dirty="0" smtClean="0"/>
              <a:t>MINVDD testing [2] (2)</a:t>
            </a:r>
            <a:endParaRPr lang="en-US" dirty="0"/>
          </a:p>
        </p:txBody>
      </p:sp>
      <p:sp>
        <p:nvSpPr>
          <p:cNvPr id="3" name="Content Placeholder 2"/>
          <p:cNvSpPr>
            <a:spLocks noGrp="1"/>
          </p:cNvSpPr>
          <p:nvPr>
            <p:ph idx="1"/>
          </p:nvPr>
        </p:nvSpPr>
        <p:spPr>
          <a:xfrm>
            <a:off x="1219199" y="1027363"/>
            <a:ext cx="7571599" cy="4992438"/>
          </a:xfrm>
        </p:spPr>
        <p:txBody>
          <a:bodyPr>
            <a:normAutofit lnSpcReduction="10000"/>
          </a:bodyPr>
          <a:lstStyle/>
          <a:p>
            <a:r>
              <a:rPr lang="en-US" dirty="0" smtClean="0"/>
              <a:t>Metal shorts</a:t>
            </a:r>
          </a:p>
          <a:p>
            <a:endParaRPr lang="en-US" sz="3600" dirty="0"/>
          </a:p>
          <a:p>
            <a:r>
              <a:rPr lang="en-US" dirty="0" smtClean="0"/>
              <a:t>Gate oxide shorts</a:t>
            </a:r>
          </a:p>
          <a:p>
            <a:endParaRPr lang="en-US" dirty="0"/>
          </a:p>
          <a:p>
            <a:endParaRPr lang="en-US" sz="800" dirty="0" smtClean="0"/>
          </a:p>
          <a:p>
            <a:endParaRPr lang="en-US" sz="800" dirty="0" smtClean="0"/>
          </a:p>
          <a:p>
            <a:pPr marL="0" indent="0">
              <a:buNone/>
            </a:pPr>
            <a:r>
              <a:rPr lang="en-US" dirty="0" smtClean="0"/>
              <a:t>^ Significantly higher </a:t>
            </a:r>
            <a:r>
              <a:rPr lang="en-US" dirty="0" err="1" smtClean="0"/>
              <a:t>minVDD</a:t>
            </a:r>
            <a:r>
              <a:rPr lang="en-US" dirty="0" smtClean="0"/>
              <a:t> for circuits with shorts</a:t>
            </a:r>
            <a:endParaRPr lang="en-US" dirty="0"/>
          </a:p>
          <a:p>
            <a:r>
              <a:rPr lang="en-US" dirty="0" smtClean="0"/>
              <a:t>V</a:t>
            </a:r>
            <a:r>
              <a:rPr lang="en-US" baseline="-25000" dirty="0" smtClean="0"/>
              <a:t>T</a:t>
            </a:r>
            <a:r>
              <a:rPr lang="en-US" dirty="0" smtClean="0"/>
              <a:t> shifts: larger shift =&gt; larger </a:t>
            </a:r>
            <a:r>
              <a:rPr lang="en-US" dirty="0" err="1" smtClean="0"/>
              <a:t>minVDD</a:t>
            </a:r>
            <a:endParaRPr lang="en-US" dirty="0" smtClean="0"/>
          </a:p>
          <a:p>
            <a:pPr lvl="1"/>
            <a:r>
              <a:rPr lang="en-US" dirty="0" err="1" smtClean="0"/>
              <a:t>minVDD</a:t>
            </a:r>
            <a:r>
              <a:rPr lang="en-US" dirty="0" smtClean="0"/>
              <a:t> of good chip should be slightly above V</a:t>
            </a:r>
            <a:r>
              <a:rPr lang="en-US" baseline="-25000" dirty="0" smtClean="0"/>
              <a:t>T</a:t>
            </a:r>
            <a:endParaRPr lang="en-US" baseline="-25000" dirty="0"/>
          </a:p>
          <a:p>
            <a:r>
              <a:rPr lang="en-US" dirty="0" smtClean="0"/>
              <a:t>Tunneling opens</a:t>
            </a:r>
          </a:p>
          <a:p>
            <a:pPr lvl="1"/>
            <a:r>
              <a:rPr lang="en-US" dirty="0" smtClean="0"/>
              <a:t>Higher delay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13</a:t>
            </a:fld>
            <a:endParaRPr lang="en-US" dirty="0"/>
          </a:p>
        </p:txBody>
      </p:sp>
      <p:pic>
        <p:nvPicPr>
          <p:cNvPr id="5" name="Picture 4" descr="metalshortfi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3628" y="1517453"/>
            <a:ext cx="2526267" cy="1351095"/>
          </a:xfrm>
          <a:prstGeom prst="rect">
            <a:avLst/>
          </a:prstGeom>
        </p:spPr>
      </p:pic>
      <p:pic>
        <p:nvPicPr>
          <p:cNvPr id="6" name="Picture 5" descr="metalshorttab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8327" y="1498081"/>
            <a:ext cx="4287288" cy="633349"/>
          </a:xfrm>
          <a:prstGeom prst="rect">
            <a:avLst/>
          </a:prstGeom>
        </p:spPr>
      </p:pic>
      <p:pic>
        <p:nvPicPr>
          <p:cNvPr id="7" name="Picture 6" descr="gatesourceshort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1403" y="2528040"/>
            <a:ext cx="4287137" cy="711003"/>
          </a:xfrm>
          <a:prstGeom prst="rect">
            <a:avLst/>
          </a:prstGeom>
        </p:spPr>
      </p:pic>
      <p:sp>
        <p:nvSpPr>
          <p:cNvPr id="8" name="TextBox 7"/>
          <p:cNvSpPr txBox="1"/>
          <p:nvPr/>
        </p:nvSpPr>
        <p:spPr>
          <a:xfrm>
            <a:off x="928116" y="6403054"/>
            <a:ext cx="2515194" cy="369332"/>
          </a:xfrm>
          <a:prstGeom prst="rect">
            <a:avLst/>
          </a:prstGeom>
          <a:noFill/>
        </p:spPr>
        <p:txBody>
          <a:bodyPr wrap="none" rtlCol="0">
            <a:spAutoFit/>
          </a:bodyPr>
          <a:lstStyle/>
          <a:p>
            <a:r>
              <a:rPr lang="en-US" dirty="0" smtClean="0"/>
              <a:t>[2] Tseng et al, VLSITS’01</a:t>
            </a:r>
            <a:endParaRPr lang="en-US" dirty="0"/>
          </a:p>
        </p:txBody>
      </p:sp>
      <p:pic>
        <p:nvPicPr>
          <p:cNvPr id="9" name="Picture 8" descr="tunnelingopen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6850" y="5006789"/>
            <a:ext cx="3233113" cy="1738352"/>
          </a:xfrm>
          <a:prstGeom prst="rect">
            <a:avLst/>
          </a:prstGeom>
        </p:spPr>
      </p:pic>
    </p:spTree>
    <p:extLst>
      <p:ext uri="{BB962C8B-B14F-4D97-AF65-F5344CB8AC3E}">
        <p14:creationId xmlns:p14="http://schemas.microsoft.com/office/powerpoint/2010/main" val="183003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[2]</a:t>
            </a:r>
            <a:endParaRPr lang="en-US" dirty="0"/>
          </a:p>
        </p:txBody>
      </p:sp>
      <p:sp>
        <p:nvSpPr>
          <p:cNvPr id="3" name="Content Placeholder 2"/>
          <p:cNvSpPr>
            <a:spLocks noGrp="1"/>
          </p:cNvSpPr>
          <p:nvPr>
            <p:ph idx="1"/>
          </p:nvPr>
        </p:nvSpPr>
        <p:spPr/>
        <p:txBody>
          <a:bodyPr/>
          <a:lstStyle/>
          <a:p>
            <a:endParaRPr lang="en-US" dirty="0" smtClean="0"/>
          </a:p>
          <a:p>
            <a:r>
              <a:rPr lang="en-US" dirty="0" smtClean="0"/>
              <a:t>320 Murphy CUTs</a:t>
            </a:r>
          </a:p>
          <a:p>
            <a:pPr marL="0" indent="0">
              <a:buNone/>
            </a:pPr>
            <a:r>
              <a:rPr lang="en-US" dirty="0" smtClean="0"/>
              <a:t>(circuits under test)</a:t>
            </a:r>
            <a:endParaRPr lang="en-US" dirty="0"/>
          </a:p>
          <a:p>
            <a:r>
              <a:rPr lang="en-US" dirty="0" smtClean="0"/>
              <a:t>195 good</a:t>
            </a:r>
          </a:p>
          <a:p>
            <a:r>
              <a:rPr lang="en-US" dirty="0" smtClean="0"/>
              <a:t>116 defective</a:t>
            </a:r>
          </a:p>
          <a:p>
            <a:r>
              <a:rPr lang="en-US" dirty="0" smtClean="0"/>
              <a:t>9 VLV-only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14</a:t>
            </a:fld>
            <a:endParaRPr lang="en-US" dirty="0"/>
          </a:p>
        </p:txBody>
      </p:sp>
      <p:pic>
        <p:nvPicPr>
          <p:cNvPr id="5" name="Picture 4" descr="flawtyp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8012" y="157388"/>
            <a:ext cx="4274048" cy="1554882"/>
          </a:xfrm>
          <a:prstGeom prst="rect">
            <a:avLst/>
          </a:prstGeom>
        </p:spPr>
      </p:pic>
      <p:pic>
        <p:nvPicPr>
          <p:cNvPr id="7" name="Picture 6" descr="minvddresul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7722" y="1777257"/>
            <a:ext cx="4053746" cy="4729371"/>
          </a:xfrm>
          <a:prstGeom prst="rect">
            <a:avLst/>
          </a:prstGeom>
        </p:spPr>
      </p:pic>
      <p:sp>
        <p:nvSpPr>
          <p:cNvPr id="8" name="TextBox 7"/>
          <p:cNvSpPr txBox="1"/>
          <p:nvPr/>
        </p:nvSpPr>
        <p:spPr>
          <a:xfrm>
            <a:off x="5837263" y="6488668"/>
            <a:ext cx="2515194" cy="369332"/>
          </a:xfrm>
          <a:prstGeom prst="rect">
            <a:avLst/>
          </a:prstGeom>
          <a:noFill/>
        </p:spPr>
        <p:txBody>
          <a:bodyPr wrap="none" rtlCol="0">
            <a:spAutoFit/>
          </a:bodyPr>
          <a:lstStyle/>
          <a:p>
            <a:r>
              <a:rPr lang="en-US" dirty="0" smtClean="0"/>
              <a:t>[2] Tseng et al, VLSITS’01</a:t>
            </a:r>
            <a:endParaRPr lang="en-US" dirty="0"/>
          </a:p>
        </p:txBody>
      </p:sp>
    </p:spTree>
    <p:extLst>
      <p:ext uri="{BB962C8B-B14F-4D97-AF65-F5344CB8AC3E}">
        <p14:creationId xmlns:p14="http://schemas.microsoft.com/office/powerpoint/2010/main" val="1797980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VDD vs. Delay [4]</a:t>
            </a:r>
            <a:endParaRPr lang="en-US" dirty="0"/>
          </a:p>
        </p:txBody>
      </p:sp>
      <p:sp>
        <p:nvSpPr>
          <p:cNvPr id="3" name="Content Placeholder 2"/>
          <p:cNvSpPr>
            <a:spLocks noGrp="1"/>
          </p:cNvSpPr>
          <p:nvPr>
            <p:ph idx="1"/>
          </p:nvPr>
        </p:nvSpPr>
        <p:spPr/>
        <p:txBody>
          <a:bodyPr/>
          <a:lstStyle/>
          <a:p>
            <a:r>
              <a:rPr lang="en-US" dirty="0" smtClean="0"/>
              <a:t>How to determine limit value with parameter variations?</a:t>
            </a:r>
            <a:endParaRPr lang="en-US" dirty="0"/>
          </a:p>
          <a:p>
            <a:r>
              <a:rPr lang="en-US" dirty="0" smtClean="0"/>
              <a:t>Popular method:  correlate supply voltage reduction to induced change </a:t>
            </a:r>
            <a:r>
              <a:rPr lang="en-US" dirty="0"/>
              <a:t>i</a:t>
            </a:r>
            <a:r>
              <a:rPr lang="en-US" dirty="0" smtClean="0"/>
              <a:t>n circuit delay</a:t>
            </a:r>
          </a:p>
          <a:p>
            <a:pPr lvl="1"/>
            <a:r>
              <a:rPr lang="en-US" dirty="0" smtClean="0"/>
              <a:t>Delay variation-dependence with lower VDD not explored</a:t>
            </a:r>
            <a:endParaRPr lang="en-US" dirty="0"/>
          </a:p>
          <a:p>
            <a:r>
              <a:rPr lang="en-US" dirty="0" smtClean="0"/>
              <a:t>As VDD </a:t>
            </a:r>
            <a:r>
              <a:rPr lang="en-US" dirty="0" smtClean="0">
                <a:latin typeface="Wingdings"/>
                <a:ea typeface="Wingdings"/>
                <a:cs typeface="Wingdings"/>
                <a:sym typeface="Wingdings"/>
              </a:rPr>
              <a:t></a:t>
            </a:r>
            <a:r>
              <a:rPr lang="en-US" dirty="0" smtClean="0">
                <a:sym typeface="Wingdings"/>
              </a:rPr>
              <a:t> V</a:t>
            </a:r>
            <a:r>
              <a:rPr lang="en-US" baseline="-25000" dirty="0" smtClean="0">
                <a:sym typeface="Wingdings"/>
              </a:rPr>
              <a:t>T</a:t>
            </a:r>
            <a:r>
              <a:rPr lang="en-US" dirty="0" smtClean="0">
                <a:sym typeface="Wingdings"/>
              </a:rPr>
              <a:t> </a:t>
            </a:r>
          </a:p>
          <a:p>
            <a:pPr marL="0" indent="0">
              <a:buNone/>
            </a:pPr>
            <a:r>
              <a:rPr lang="en-US" dirty="0">
                <a:latin typeface="Wingdings"/>
                <a:ea typeface="Wingdings"/>
                <a:cs typeface="Wingdings"/>
                <a:sym typeface="Wingdings"/>
              </a:rPr>
              <a:t>	</a:t>
            </a:r>
            <a:r>
              <a:rPr lang="en-US" dirty="0" smtClean="0">
                <a:latin typeface="Wingdings"/>
                <a:ea typeface="Wingdings"/>
                <a:cs typeface="Wingdings"/>
                <a:sym typeface="Wingdings"/>
              </a:rPr>
              <a:t></a:t>
            </a:r>
            <a:r>
              <a:rPr lang="en-US" dirty="0" smtClean="0">
                <a:ea typeface="Wingdings"/>
                <a:cs typeface="Wingdings"/>
                <a:sym typeface="Wingdings"/>
              </a:rPr>
              <a:t> impact of parameter variations on delay</a:t>
            </a:r>
            <a:endParaRPr lang="en-US" baseline="-250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15</a:t>
            </a:fld>
            <a:endParaRPr lang="en-US" dirty="0"/>
          </a:p>
        </p:txBody>
      </p:sp>
      <p:pic>
        <p:nvPicPr>
          <p:cNvPr id="5" name="Picture 4" descr="delayVariation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3087" y="4950026"/>
            <a:ext cx="4231580" cy="1756365"/>
          </a:xfrm>
          <a:prstGeom prst="rect">
            <a:avLst/>
          </a:prstGeom>
        </p:spPr>
      </p:pic>
      <p:sp>
        <p:nvSpPr>
          <p:cNvPr id="6" name="TextBox 5"/>
          <p:cNvSpPr txBox="1"/>
          <p:nvPr/>
        </p:nvSpPr>
        <p:spPr>
          <a:xfrm>
            <a:off x="985199" y="5675339"/>
            <a:ext cx="2402821" cy="369332"/>
          </a:xfrm>
          <a:prstGeom prst="rect">
            <a:avLst/>
          </a:prstGeom>
          <a:noFill/>
        </p:spPr>
        <p:txBody>
          <a:bodyPr wrap="none" rtlCol="0">
            <a:spAutoFit/>
          </a:bodyPr>
          <a:lstStyle/>
          <a:p>
            <a:r>
              <a:rPr lang="en-US" dirty="0" smtClean="0"/>
              <a:t>[4] </a:t>
            </a:r>
            <a:r>
              <a:rPr lang="en-US" dirty="0" err="1" smtClean="0"/>
              <a:t>Bota</a:t>
            </a:r>
            <a:r>
              <a:rPr lang="en-US" dirty="0" smtClean="0"/>
              <a:t> et al, VLSITS’06</a:t>
            </a:r>
            <a:endParaRPr lang="en-US" dirty="0"/>
          </a:p>
        </p:txBody>
      </p:sp>
    </p:spTree>
    <p:extLst>
      <p:ext uri="{BB962C8B-B14F-4D97-AF65-F5344CB8AC3E}">
        <p14:creationId xmlns:p14="http://schemas.microsoft.com/office/powerpoint/2010/main" val="3882237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Reduce Test Time for Power Constrained Circuits [5]</a:t>
            </a:r>
            <a:endParaRPr lang="en-US" dirty="0"/>
          </a:p>
        </p:txBody>
      </p:sp>
      <p:sp>
        <p:nvSpPr>
          <p:cNvPr id="3" name="Content Placeholder 2"/>
          <p:cNvSpPr>
            <a:spLocks noGrp="1"/>
          </p:cNvSpPr>
          <p:nvPr>
            <p:ph idx="1"/>
          </p:nvPr>
        </p:nvSpPr>
        <p:spPr/>
        <p:txBody>
          <a:bodyPr/>
          <a:lstStyle/>
          <a:p>
            <a:r>
              <a:rPr lang="en-US" dirty="0" smtClean="0"/>
              <a:t>Optimal selection of VDD</a:t>
            </a:r>
          </a:p>
          <a:p>
            <a:pPr lvl="1"/>
            <a:r>
              <a:rPr lang="en-US" dirty="0" smtClean="0"/>
              <a:t>Power constraints</a:t>
            </a:r>
          </a:p>
          <a:p>
            <a:pPr lvl="1"/>
            <a:r>
              <a:rPr lang="en-US" dirty="0" smtClean="0"/>
              <a:t>Fastest clock speed</a:t>
            </a:r>
            <a:endParaRPr lang="en-US" dirty="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16</a:t>
            </a:fld>
            <a:endParaRPr lang="en-US" dirty="0"/>
          </a:p>
        </p:txBody>
      </p:sp>
      <p:sp>
        <p:nvSpPr>
          <p:cNvPr id="5" name="TextBox 4"/>
          <p:cNvSpPr txBox="1"/>
          <p:nvPr/>
        </p:nvSpPr>
        <p:spPr>
          <a:xfrm>
            <a:off x="5576821" y="5412378"/>
            <a:ext cx="3567179" cy="645793"/>
          </a:xfrm>
          <a:prstGeom prst="rect">
            <a:avLst/>
          </a:prstGeom>
          <a:noFill/>
        </p:spPr>
        <p:txBody>
          <a:bodyPr wrap="square" rtlCol="0">
            <a:spAutoFit/>
          </a:bodyPr>
          <a:lstStyle/>
          <a:p>
            <a:r>
              <a:rPr lang="en-US" dirty="0" smtClean="0"/>
              <a:t>[5] </a:t>
            </a:r>
            <a:r>
              <a:rPr lang="en-US" dirty="0" err="1" smtClean="0"/>
              <a:t>Venkataramani</a:t>
            </a:r>
            <a:r>
              <a:rPr lang="en-US" dirty="0"/>
              <a:t> </a:t>
            </a:r>
            <a:r>
              <a:rPr lang="en-US" dirty="0" smtClean="0"/>
              <a:t>et al, VLSID</a:t>
            </a:r>
            <a:r>
              <a:rPr lang="en-US" dirty="0"/>
              <a:t>’</a:t>
            </a:r>
            <a:r>
              <a:rPr lang="en-US" dirty="0" smtClean="0"/>
              <a:t>13</a:t>
            </a:r>
            <a:endParaRPr lang="en-US" dirty="0"/>
          </a:p>
          <a:p>
            <a:endParaRPr lang="en-US" dirty="0"/>
          </a:p>
        </p:txBody>
      </p:sp>
      <p:pic>
        <p:nvPicPr>
          <p:cNvPr id="6" name="Picture 5" descr="testcloc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3919" y="1862332"/>
            <a:ext cx="2249121" cy="856808"/>
          </a:xfrm>
          <a:prstGeom prst="rect">
            <a:avLst/>
          </a:prstGeom>
        </p:spPr>
      </p:pic>
      <p:sp>
        <p:nvSpPr>
          <p:cNvPr id="7" name="TextBox 6"/>
          <p:cNvSpPr txBox="1"/>
          <p:nvPr/>
        </p:nvSpPr>
        <p:spPr>
          <a:xfrm>
            <a:off x="5482068" y="3233231"/>
            <a:ext cx="3661932" cy="1754327"/>
          </a:xfrm>
          <a:prstGeom prst="rect">
            <a:avLst/>
          </a:prstGeom>
          <a:noFill/>
        </p:spPr>
        <p:txBody>
          <a:bodyPr wrap="square" rtlCol="0">
            <a:spAutoFit/>
          </a:bodyPr>
          <a:lstStyle/>
          <a:p>
            <a:r>
              <a:rPr lang="en-US" dirty="0" smtClean="0"/>
              <a:t>T = Test clock period</a:t>
            </a:r>
          </a:p>
          <a:p>
            <a:r>
              <a:rPr lang="en-US" dirty="0" smtClean="0"/>
              <a:t>E</a:t>
            </a:r>
            <a:r>
              <a:rPr lang="en-US" baseline="-25000" dirty="0" smtClean="0"/>
              <a:t>MAX(test) </a:t>
            </a:r>
            <a:r>
              <a:rPr lang="en-US" dirty="0" smtClean="0"/>
              <a:t>= Max energy dissipated 	during vector period </a:t>
            </a:r>
          </a:p>
          <a:p>
            <a:r>
              <a:rPr lang="en-US" dirty="0" smtClean="0"/>
              <a:t>P</a:t>
            </a:r>
            <a:r>
              <a:rPr lang="en-US" baseline="-25000" dirty="0" smtClean="0"/>
              <a:t>MAX(</a:t>
            </a:r>
            <a:r>
              <a:rPr lang="en-US" baseline="-25000" dirty="0" err="1" smtClean="0"/>
              <a:t>func</a:t>
            </a:r>
            <a:r>
              <a:rPr lang="en-US" baseline="-25000" dirty="0" smtClean="0"/>
              <a:t>)</a:t>
            </a:r>
            <a:r>
              <a:rPr lang="en-US" dirty="0" smtClean="0"/>
              <a:t> = Max allowable power 	obtained from functional 	simulation</a:t>
            </a:r>
            <a:endParaRPr lang="en-US" dirty="0"/>
          </a:p>
        </p:txBody>
      </p:sp>
      <p:pic>
        <p:nvPicPr>
          <p:cNvPr id="8" name="Picture 7" descr="optimumvoltage_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606" y="3867318"/>
            <a:ext cx="5353994" cy="2840228"/>
          </a:xfrm>
          <a:prstGeom prst="rect">
            <a:avLst/>
          </a:prstGeom>
        </p:spPr>
      </p:pic>
      <p:sp>
        <p:nvSpPr>
          <p:cNvPr id="10" name="TextBox 9"/>
          <p:cNvSpPr txBox="1"/>
          <p:nvPr/>
        </p:nvSpPr>
        <p:spPr>
          <a:xfrm>
            <a:off x="999003" y="3472385"/>
            <a:ext cx="4528165" cy="369332"/>
          </a:xfrm>
          <a:prstGeom prst="rect">
            <a:avLst/>
          </a:prstGeom>
          <a:noFill/>
        </p:spPr>
        <p:txBody>
          <a:bodyPr wrap="square" rtlCol="0">
            <a:spAutoFit/>
          </a:bodyPr>
          <a:lstStyle/>
          <a:p>
            <a:r>
              <a:rPr lang="en-US" dirty="0" smtClean="0"/>
              <a:t>Min VDD is optimum</a:t>
            </a:r>
            <a:endParaRPr lang="en-US" dirty="0"/>
          </a:p>
        </p:txBody>
      </p:sp>
    </p:spTree>
    <p:extLst>
      <p:ext uri="{BB962C8B-B14F-4D97-AF65-F5344CB8AC3E}">
        <p14:creationId xmlns:p14="http://schemas.microsoft.com/office/powerpoint/2010/main" val="690993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49090"/>
            <a:ext cx="7239000" cy="1143000"/>
          </a:xfrm>
        </p:spPr>
        <p:txBody>
          <a:bodyPr/>
          <a:lstStyle/>
          <a:p>
            <a:endParaRPr lang="en-US"/>
          </a:p>
        </p:txBody>
      </p:sp>
      <p:sp>
        <p:nvSpPr>
          <p:cNvPr id="4" name="Slide Number Placeholder 3"/>
          <p:cNvSpPr>
            <a:spLocks noGrp="1"/>
          </p:cNvSpPr>
          <p:nvPr>
            <p:ph type="sldNum" sz="quarter" idx="11"/>
          </p:nvPr>
        </p:nvSpPr>
        <p:spPr/>
        <p:txBody>
          <a:bodyPr/>
          <a:lstStyle/>
          <a:p>
            <a:fld id="{173F9154-291C-425A-A36F-60764B2CA33B}" type="slidenum">
              <a:rPr lang="en-US" smtClean="0"/>
              <a:pPr/>
              <a:t>17</a:t>
            </a:fld>
            <a:endParaRPr lang="en-US" dirty="0"/>
          </a:p>
        </p:txBody>
      </p:sp>
      <p:sp>
        <p:nvSpPr>
          <p:cNvPr id="5" name="TextBox 4"/>
          <p:cNvSpPr txBox="1"/>
          <p:nvPr/>
        </p:nvSpPr>
        <p:spPr>
          <a:xfrm>
            <a:off x="3386503" y="6321488"/>
            <a:ext cx="3567179" cy="645793"/>
          </a:xfrm>
          <a:prstGeom prst="rect">
            <a:avLst/>
          </a:prstGeom>
          <a:noFill/>
        </p:spPr>
        <p:txBody>
          <a:bodyPr wrap="square" rtlCol="0">
            <a:spAutoFit/>
          </a:bodyPr>
          <a:lstStyle/>
          <a:p>
            <a:r>
              <a:rPr lang="en-US" dirty="0" smtClean="0"/>
              <a:t>[5] </a:t>
            </a:r>
            <a:r>
              <a:rPr lang="en-US" dirty="0" err="1" smtClean="0"/>
              <a:t>Venkataramani</a:t>
            </a:r>
            <a:r>
              <a:rPr lang="en-US" dirty="0"/>
              <a:t> </a:t>
            </a:r>
            <a:r>
              <a:rPr lang="en-US" dirty="0" smtClean="0"/>
              <a:t>et al, VLSID</a:t>
            </a:r>
            <a:r>
              <a:rPr lang="en-US" dirty="0"/>
              <a:t>’</a:t>
            </a:r>
            <a:r>
              <a:rPr lang="en-US" dirty="0" smtClean="0"/>
              <a:t>13</a:t>
            </a:r>
            <a:endParaRPr lang="en-US" dirty="0"/>
          </a:p>
          <a:p>
            <a:endParaRPr lang="en-US" dirty="0"/>
          </a:p>
        </p:txBody>
      </p:sp>
      <p:pic>
        <p:nvPicPr>
          <p:cNvPr id="6" name="Picture 5" descr="optimumvoltage_tab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70" y="895572"/>
            <a:ext cx="8999230" cy="2841862"/>
          </a:xfrm>
          <a:prstGeom prst="rect">
            <a:avLst/>
          </a:prstGeom>
        </p:spPr>
      </p:pic>
      <p:sp>
        <p:nvSpPr>
          <p:cNvPr id="7" name="TextBox 6"/>
          <p:cNvSpPr txBox="1"/>
          <p:nvPr/>
        </p:nvSpPr>
        <p:spPr>
          <a:xfrm>
            <a:off x="2236841" y="3968317"/>
            <a:ext cx="2453313" cy="646331"/>
          </a:xfrm>
          <a:prstGeom prst="rect">
            <a:avLst/>
          </a:prstGeom>
          <a:noFill/>
        </p:spPr>
        <p:txBody>
          <a:bodyPr wrap="square" rtlCol="0">
            <a:spAutoFit/>
          </a:bodyPr>
          <a:lstStyle/>
          <a:p>
            <a:r>
              <a:rPr lang="en-US" dirty="0" smtClean="0"/>
              <a:t>Max allowable power during functional op.</a:t>
            </a:r>
            <a:endParaRPr lang="en-US" dirty="0"/>
          </a:p>
        </p:txBody>
      </p:sp>
      <p:cxnSp>
        <p:nvCxnSpPr>
          <p:cNvPr id="9" name="Straight Arrow Connector 8"/>
          <p:cNvCxnSpPr/>
          <p:nvPr/>
        </p:nvCxnSpPr>
        <p:spPr>
          <a:xfrm flipH="1" flipV="1">
            <a:off x="3146013" y="3679712"/>
            <a:ext cx="158743" cy="3751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690687" y="4178437"/>
            <a:ext cx="2453313" cy="923330"/>
          </a:xfrm>
          <a:prstGeom prst="rect">
            <a:avLst/>
          </a:prstGeom>
          <a:noFill/>
        </p:spPr>
        <p:txBody>
          <a:bodyPr wrap="square" rtlCol="0">
            <a:spAutoFit/>
          </a:bodyPr>
          <a:lstStyle/>
          <a:p>
            <a:r>
              <a:rPr lang="en-US" dirty="0" smtClean="0"/>
              <a:t>Percentage reduction achieved through proposed method</a:t>
            </a:r>
            <a:endParaRPr lang="en-US" dirty="0"/>
          </a:p>
        </p:txBody>
      </p:sp>
      <p:cxnSp>
        <p:nvCxnSpPr>
          <p:cNvPr id="11" name="Straight Arrow Connector 10"/>
          <p:cNvCxnSpPr/>
          <p:nvPr/>
        </p:nvCxnSpPr>
        <p:spPr>
          <a:xfrm flipV="1">
            <a:off x="8334919" y="3751865"/>
            <a:ext cx="280537" cy="4987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5077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related techniques</a:t>
            </a:r>
            <a:endParaRPr lang="en-US" dirty="0"/>
          </a:p>
        </p:txBody>
      </p:sp>
      <p:sp>
        <p:nvSpPr>
          <p:cNvPr id="3" name="Content Placeholder 2"/>
          <p:cNvSpPr>
            <a:spLocks noGrp="1"/>
          </p:cNvSpPr>
          <p:nvPr>
            <p:ph idx="1"/>
          </p:nvPr>
        </p:nvSpPr>
        <p:spPr/>
        <p:txBody>
          <a:bodyPr/>
          <a:lstStyle/>
          <a:p>
            <a:endParaRPr lang="en-US" dirty="0" smtClean="0"/>
          </a:p>
          <a:p>
            <a:r>
              <a:rPr lang="en-US" dirty="0" smtClean="0"/>
              <a:t>[6] evaluates functionality of SRAM at low VDD</a:t>
            </a:r>
          </a:p>
          <a:p>
            <a:endParaRPr lang="en-US" dirty="0"/>
          </a:p>
          <a:p>
            <a:r>
              <a:rPr lang="en-US" dirty="0" smtClean="0"/>
              <a:t>[3] evaluates trade-off between maximum defect coverage and lowest test cost</a:t>
            </a:r>
          </a:p>
          <a:p>
            <a:pPr lvl="1"/>
            <a:r>
              <a:rPr lang="en-US" dirty="0" smtClean="0"/>
              <a:t>“You can test for all of the defects part of the time, part of the defects all of the time but you cannot test for all the defects all of the time!” (Madge et al, TC’04)</a:t>
            </a:r>
          </a:p>
          <a:p>
            <a:pPr lvl="1"/>
            <a:r>
              <a:rPr lang="en-US" dirty="0" smtClean="0"/>
              <a:t>Min VDD testing often used in conjunction with other techniques, much like IDDQ testing</a:t>
            </a:r>
          </a:p>
          <a:p>
            <a:pPr lvl="1"/>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18</a:t>
            </a:fld>
            <a:endParaRPr lang="en-US" dirty="0"/>
          </a:p>
        </p:txBody>
      </p:sp>
    </p:spTree>
    <p:extLst>
      <p:ext uri="{BB962C8B-B14F-4D97-AF65-F5344CB8AC3E}">
        <p14:creationId xmlns:p14="http://schemas.microsoft.com/office/powerpoint/2010/main" val="5089352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Low voltage testing techniques are useful as a first step to defect detection, however, they are time consuming and detect a limited number of faults.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19</a:t>
            </a:fld>
            <a:endParaRPr lang="en-US" dirty="0"/>
          </a:p>
        </p:txBody>
      </p:sp>
    </p:spTree>
    <p:extLst>
      <p:ext uri="{BB962C8B-B14F-4D97-AF65-F5344CB8AC3E}">
        <p14:creationId xmlns:p14="http://schemas.microsoft.com/office/powerpoint/2010/main" val="977884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155133" y="31824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Requirements</a:t>
            </a:r>
            <a:endParaRPr lang="en-US" sz="1200" dirty="0">
              <a:solidFill>
                <a:srgbClr val="0F02B6"/>
              </a:solidFill>
            </a:endParaRPr>
          </a:p>
        </p:txBody>
      </p:sp>
      <p:sp>
        <p:nvSpPr>
          <p:cNvPr id="6" name="Rounded Rectangle 5"/>
          <p:cNvSpPr/>
          <p:nvPr/>
        </p:nvSpPr>
        <p:spPr>
          <a:xfrm>
            <a:off x="4155133" y="94577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Specification</a:t>
            </a:r>
            <a:endParaRPr lang="en-US" sz="1200" dirty="0">
              <a:solidFill>
                <a:srgbClr val="0F02B6"/>
              </a:solidFill>
            </a:endParaRPr>
          </a:p>
        </p:txBody>
      </p:sp>
      <p:sp>
        <p:nvSpPr>
          <p:cNvPr id="7" name="Rounded Rectangle 6"/>
          <p:cNvSpPr/>
          <p:nvPr/>
        </p:nvSpPr>
        <p:spPr>
          <a:xfrm>
            <a:off x="4155133" y="157330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Architecture</a:t>
            </a:r>
            <a:endParaRPr lang="en-US" sz="1200" dirty="0">
              <a:solidFill>
                <a:srgbClr val="0F02B6"/>
              </a:solidFill>
            </a:endParaRPr>
          </a:p>
        </p:txBody>
      </p:sp>
      <p:sp>
        <p:nvSpPr>
          <p:cNvPr id="8" name="Rounded Rectangle 7"/>
          <p:cNvSpPr/>
          <p:nvPr/>
        </p:nvSpPr>
        <p:spPr>
          <a:xfrm>
            <a:off x="4155133" y="220083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FF0000"/>
                </a:solidFill>
              </a:rPr>
              <a:t>Logic / Circuits</a:t>
            </a:r>
            <a:endParaRPr lang="en-US" sz="1200" dirty="0">
              <a:solidFill>
                <a:srgbClr val="FF0000"/>
              </a:solidFill>
            </a:endParaRPr>
          </a:p>
        </p:txBody>
      </p:sp>
      <p:sp>
        <p:nvSpPr>
          <p:cNvPr id="9" name="Rounded Rectangle 8"/>
          <p:cNvSpPr/>
          <p:nvPr/>
        </p:nvSpPr>
        <p:spPr>
          <a:xfrm>
            <a:off x="4155133" y="282836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E21C1C"/>
                </a:solidFill>
              </a:rPr>
              <a:t>Physical Design</a:t>
            </a:r>
            <a:endParaRPr lang="en-US" sz="1200" dirty="0">
              <a:solidFill>
                <a:srgbClr val="E21C1C"/>
              </a:solidFill>
            </a:endParaRPr>
          </a:p>
        </p:txBody>
      </p:sp>
      <p:sp>
        <p:nvSpPr>
          <p:cNvPr id="10" name="Rounded Rectangle 9"/>
          <p:cNvSpPr/>
          <p:nvPr/>
        </p:nvSpPr>
        <p:spPr>
          <a:xfrm>
            <a:off x="4155133"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Fabrication</a:t>
            </a:r>
            <a:endParaRPr lang="en-US" sz="1200" dirty="0">
              <a:solidFill>
                <a:srgbClr val="0F02B6"/>
              </a:solidFill>
            </a:endParaRPr>
          </a:p>
        </p:txBody>
      </p:sp>
      <p:sp>
        <p:nvSpPr>
          <p:cNvPr id="11" name="Rounded Rectangle 10"/>
          <p:cNvSpPr/>
          <p:nvPr/>
        </p:nvSpPr>
        <p:spPr>
          <a:xfrm>
            <a:off x="4155133" y="4083424"/>
            <a:ext cx="1228165" cy="457200"/>
          </a:xfrm>
          <a:prstGeom prst="roundRect">
            <a:avLst/>
          </a:prstGeom>
          <a:noFill/>
          <a:ln w="38100">
            <a:solidFill>
              <a:srgbClr val="E2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E21C1C"/>
                </a:solidFill>
              </a:rPr>
              <a:t>Manufacturing Test</a:t>
            </a:r>
            <a:endParaRPr lang="en-US" sz="1200" dirty="0">
              <a:solidFill>
                <a:srgbClr val="E21C1C"/>
              </a:solidFill>
            </a:endParaRPr>
          </a:p>
        </p:txBody>
      </p:sp>
      <p:sp>
        <p:nvSpPr>
          <p:cNvPr id="12" name="Rounded Rectangle 11"/>
          <p:cNvSpPr/>
          <p:nvPr/>
        </p:nvSpPr>
        <p:spPr>
          <a:xfrm>
            <a:off x="4155133" y="471095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Packaging Test</a:t>
            </a:r>
            <a:endParaRPr lang="en-US" sz="1200" dirty="0">
              <a:solidFill>
                <a:srgbClr val="0F02B6"/>
              </a:solidFill>
            </a:endParaRPr>
          </a:p>
        </p:txBody>
      </p:sp>
      <p:sp>
        <p:nvSpPr>
          <p:cNvPr id="13" name="Rounded Rectangle 12"/>
          <p:cNvSpPr/>
          <p:nvPr/>
        </p:nvSpPr>
        <p:spPr>
          <a:xfrm>
            <a:off x="4155133" y="533848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Test</a:t>
            </a:r>
            <a:endParaRPr lang="en-US" sz="1200" dirty="0">
              <a:solidFill>
                <a:srgbClr val="0F02B6"/>
              </a:solidFill>
            </a:endParaRPr>
          </a:p>
        </p:txBody>
      </p:sp>
      <p:sp>
        <p:nvSpPr>
          <p:cNvPr id="15" name="Rounded Rectangle 14"/>
          <p:cNvSpPr/>
          <p:nvPr/>
        </p:nvSpPr>
        <p:spPr>
          <a:xfrm>
            <a:off x="4155133" y="5966011"/>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System Test</a:t>
            </a:r>
            <a:endParaRPr lang="en-US" sz="1200" dirty="0">
              <a:solidFill>
                <a:srgbClr val="0F02B6"/>
              </a:solidFill>
            </a:endParaRPr>
          </a:p>
        </p:txBody>
      </p:sp>
      <p:sp>
        <p:nvSpPr>
          <p:cNvPr id="16" name="Rounded Rectangle 15"/>
          <p:cNvSpPr/>
          <p:nvPr/>
        </p:nvSpPr>
        <p:spPr>
          <a:xfrm>
            <a:off x="5777745" y="157330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Architecture</a:t>
            </a:r>
            <a:endParaRPr lang="en-US" sz="1200" dirty="0">
              <a:solidFill>
                <a:srgbClr val="0F02B6"/>
              </a:solidFill>
            </a:endParaRPr>
          </a:p>
        </p:txBody>
      </p:sp>
      <p:sp>
        <p:nvSpPr>
          <p:cNvPr id="17" name="Rounded Rectangle 16"/>
          <p:cNvSpPr/>
          <p:nvPr/>
        </p:nvSpPr>
        <p:spPr>
          <a:xfrm>
            <a:off x="5777745" y="220083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Circuits</a:t>
            </a:r>
            <a:endParaRPr lang="en-US" sz="1200" dirty="0">
              <a:solidFill>
                <a:srgbClr val="0F02B6"/>
              </a:solidFill>
            </a:endParaRPr>
          </a:p>
        </p:txBody>
      </p:sp>
      <p:sp>
        <p:nvSpPr>
          <p:cNvPr id="18" name="Rounded Rectangle 17"/>
          <p:cNvSpPr/>
          <p:nvPr/>
        </p:nvSpPr>
        <p:spPr>
          <a:xfrm>
            <a:off x="5777745" y="282836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Physical Design</a:t>
            </a:r>
            <a:endParaRPr lang="en-US" sz="1200" dirty="0">
              <a:solidFill>
                <a:srgbClr val="0F02B6"/>
              </a:solidFill>
            </a:endParaRPr>
          </a:p>
        </p:txBody>
      </p:sp>
      <p:sp>
        <p:nvSpPr>
          <p:cNvPr id="19" name="Rounded Rectangle 18"/>
          <p:cNvSpPr/>
          <p:nvPr/>
        </p:nvSpPr>
        <p:spPr>
          <a:xfrm>
            <a:off x="5777745"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Fabrication</a:t>
            </a:r>
            <a:endParaRPr lang="en-US" sz="1200" dirty="0">
              <a:solidFill>
                <a:srgbClr val="0F02B6"/>
              </a:solidFill>
            </a:endParaRPr>
          </a:p>
        </p:txBody>
      </p:sp>
      <p:sp>
        <p:nvSpPr>
          <p:cNvPr id="23" name="Freeform 22"/>
          <p:cNvSpPr/>
          <p:nvPr/>
        </p:nvSpPr>
        <p:spPr>
          <a:xfrm>
            <a:off x="4751290" y="7664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4751290" y="140297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4751290"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4751290" y="266699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769215" y="3285563"/>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769215" y="3922056"/>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4769215" y="454062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4769215" y="517711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4769215" y="57956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346998"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6346998" y="265803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6346998" y="329452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5342965" y="3922058"/>
            <a:ext cx="1039905" cy="1416423"/>
          </a:xfrm>
          <a:custGeom>
            <a:avLst/>
            <a:gdLst>
              <a:gd name="connsiteX0" fmla="*/ 1039905 w 1039905"/>
              <a:gd name="connsiteY0" fmla="*/ 0 h 1416423"/>
              <a:gd name="connsiteX1" fmla="*/ 1039905 w 1039905"/>
              <a:gd name="connsiteY1" fmla="*/ 824753 h 1416423"/>
              <a:gd name="connsiteX2" fmla="*/ 0 w 1039905"/>
              <a:gd name="connsiteY2" fmla="*/ 1416423 h 1416423"/>
            </a:gdLst>
            <a:ahLst/>
            <a:cxnLst>
              <a:cxn ang="0">
                <a:pos x="connsiteX0" y="connsiteY0"/>
              </a:cxn>
              <a:cxn ang="0">
                <a:pos x="connsiteX1" y="connsiteY1"/>
              </a:cxn>
              <a:cxn ang="0">
                <a:pos x="connsiteX2" y="connsiteY2"/>
              </a:cxn>
            </a:cxnLst>
            <a:rect l="l" t="t" r="r" b="b"/>
            <a:pathLst>
              <a:path w="1039905" h="1416423">
                <a:moveTo>
                  <a:pt x="1039905" y="0"/>
                </a:moveTo>
                <a:lnTo>
                  <a:pt x="1039905" y="824753"/>
                </a:lnTo>
                <a:lnTo>
                  <a:pt x="0" y="141642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4034117" y="1488139"/>
            <a:ext cx="3065929" cy="2519082"/>
          </a:xfrm>
          <a:prstGeom prst="roundRect">
            <a:avLst>
              <a:gd name="adj" fmla="val 8482"/>
            </a:avLst>
          </a:pr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Rounded Rectangle 36"/>
          <p:cNvSpPr/>
          <p:nvPr/>
        </p:nvSpPr>
        <p:spPr>
          <a:xfrm>
            <a:off x="7100046" y="1851207"/>
            <a:ext cx="1689868"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Design and Test Development</a:t>
            </a:r>
            <a:endParaRPr lang="en-US" sz="1600" dirty="0">
              <a:solidFill>
                <a:srgbClr val="0F02B6"/>
              </a:solidFill>
            </a:endParaRPr>
          </a:p>
        </p:txBody>
      </p:sp>
      <p:sp>
        <p:nvSpPr>
          <p:cNvPr id="38" name="Rounded Rectangle 37"/>
          <p:cNvSpPr/>
          <p:nvPr/>
        </p:nvSpPr>
        <p:spPr>
          <a:xfrm>
            <a:off x="2098315" y="309281"/>
            <a:ext cx="1050919"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Customer</a:t>
            </a:r>
            <a:endParaRPr lang="en-US" sz="1600" dirty="0">
              <a:solidFill>
                <a:srgbClr val="0F02B6"/>
              </a:solidFill>
            </a:endParaRPr>
          </a:p>
        </p:txBody>
      </p:sp>
      <p:sp>
        <p:nvSpPr>
          <p:cNvPr id="39" name="Freeform 38"/>
          <p:cNvSpPr/>
          <p:nvPr/>
        </p:nvSpPr>
        <p:spPr>
          <a:xfrm>
            <a:off x="3048000" y="103093"/>
            <a:ext cx="1712259" cy="277906"/>
          </a:xfrm>
          <a:custGeom>
            <a:avLst/>
            <a:gdLst>
              <a:gd name="connsiteX0" fmla="*/ 0 w 1712259"/>
              <a:gd name="connsiteY0" fmla="*/ 277906 h 277906"/>
              <a:gd name="connsiteX1" fmla="*/ 860612 w 1712259"/>
              <a:gd name="connsiteY1" fmla="*/ 0 h 277906"/>
              <a:gd name="connsiteX2" fmla="*/ 1559859 w 1712259"/>
              <a:gd name="connsiteY2" fmla="*/ 0 h 277906"/>
              <a:gd name="connsiteX3" fmla="*/ 1712259 w 1712259"/>
              <a:gd name="connsiteY3" fmla="*/ 0 h 277906"/>
              <a:gd name="connsiteX4" fmla="*/ 1712259 w 1712259"/>
              <a:gd name="connsiteY4" fmla="*/ 215153 h 277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259" h="277906">
                <a:moveTo>
                  <a:pt x="0" y="277906"/>
                </a:moveTo>
                <a:lnTo>
                  <a:pt x="860612" y="0"/>
                </a:lnTo>
                <a:lnTo>
                  <a:pt x="1559859" y="0"/>
                </a:lnTo>
                <a:lnTo>
                  <a:pt x="1712259" y="0"/>
                </a:lnTo>
                <a:lnTo>
                  <a:pt x="1712259" y="21515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2366682" y="784411"/>
            <a:ext cx="2375647" cy="5853953"/>
          </a:xfrm>
          <a:custGeom>
            <a:avLst/>
            <a:gdLst>
              <a:gd name="connsiteX0" fmla="*/ 2214282 w 2214282"/>
              <a:gd name="connsiteY0" fmla="*/ 5638800 h 5853953"/>
              <a:gd name="connsiteX1" fmla="*/ 2214282 w 2214282"/>
              <a:gd name="connsiteY1" fmla="*/ 5853953 h 5853953"/>
              <a:gd name="connsiteX2" fmla="*/ 0 w 2214282"/>
              <a:gd name="connsiteY2" fmla="*/ 5853953 h 5853953"/>
              <a:gd name="connsiteX3" fmla="*/ 0 w 2214282"/>
              <a:gd name="connsiteY3" fmla="*/ 0 h 5853953"/>
            </a:gdLst>
            <a:ahLst/>
            <a:cxnLst>
              <a:cxn ang="0">
                <a:pos x="connsiteX0" y="connsiteY0"/>
              </a:cxn>
              <a:cxn ang="0">
                <a:pos x="connsiteX1" y="connsiteY1"/>
              </a:cxn>
              <a:cxn ang="0">
                <a:pos x="connsiteX2" y="connsiteY2"/>
              </a:cxn>
              <a:cxn ang="0">
                <a:pos x="connsiteX3" y="connsiteY3"/>
              </a:cxn>
            </a:cxnLst>
            <a:rect l="l" t="t" r="r" b="b"/>
            <a:pathLst>
              <a:path w="2214282" h="5853953">
                <a:moveTo>
                  <a:pt x="2214282" y="5638800"/>
                </a:moveTo>
                <a:lnTo>
                  <a:pt x="2214282" y="5853953"/>
                </a:lnTo>
                <a:lnTo>
                  <a:pt x="0" y="5853953"/>
                </a:lnTo>
                <a:lnTo>
                  <a:pt x="0" y="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3065929" y="596152"/>
            <a:ext cx="1066800" cy="134937"/>
          </a:xfrm>
          <a:custGeom>
            <a:avLst/>
            <a:gdLst>
              <a:gd name="connsiteX0" fmla="*/ 1066800 w 1066800"/>
              <a:gd name="connsiteY0" fmla="*/ 0 h 134937"/>
              <a:gd name="connsiteX1" fmla="*/ 493059 w 1066800"/>
              <a:gd name="connsiteY1" fmla="*/ 134470 h 134937"/>
              <a:gd name="connsiteX2" fmla="*/ 0 w 1066800"/>
              <a:gd name="connsiteY2" fmla="*/ 35859 h 134937"/>
            </a:gdLst>
            <a:ahLst/>
            <a:cxnLst>
              <a:cxn ang="0">
                <a:pos x="connsiteX0" y="connsiteY0"/>
              </a:cxn>
              <a:cxn ang="0">
                <a:pos x="connsiteX1" y="connsiteY1"/>
              </a:cxn>
              <a:cxn ang="0">
                <a:pos x="connsiteX2" y="connsiteY2"/>
              </a:cxn>
            </a:cxnLst>
            <a:rect l="l" t="t" r="r" b="b"/>
            <a:pathLst>
              <a:path w="1066800" h="134937">
                <a:moveTo>
                  <a:pt x="1066800" y="0"/>
                </a:moveTo>
                <a:cubicBezTo>
                  <a:pt x="868829" y="64247"/>
                  <a:pt x="670859" y="128494"/>
                  <a:pt x="493059" y="134470"/>
                </a:cubicBezTo>
                <a:cubicBezTo>
                  <a:pt x="315259" y="140447"/>
                  <a:pt x="157629" y="88153"/>
                  <a:pt x="0" y="35859"/>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904129" y="721658"/>
            <a:ext cx="228600" cy="450710"/>
          </a:xfrm>
          <a:custGeom>
            <a:avLst/>
            <a:gdLst>
              <a:gd name="connsiteX0" fmla="*/ 645654 w 645654"/>
              <a:gd name="connsiteY0" fmla="*/ 439270 h 450710"/>
              <a:gd name="connsiteX1" fmla="*/ 195 w 645654"/>
              <a:gd name="connsiteY1" fmla="*/ 394447 h 450710"/>
              <a:gd name="connsiteX2" fmla="*/ 591866 w 645654"/>
              <a:gd name="connsiteY2" fmla="*/ 0 h 450710"/>
            </a:gdLst>
            <a:ahLst/>
            <a:cxnLst>
              <a:cxn ang="0">
                <a:pos x="connsiteX0" y="connsiteY0"/>
              </a:cxn>
              <a:cxn ang="0">
                <a:pos x="connsiteX1" y="connsiteY1"/>
              </a:cxn>
              <a:cxn ang="0">
                <a:pos x="connsiteX2" y="connsiteY2"/>
              </a:cxn>
            </a:cxnLst>
            <a:rect l="l" t="t" r="r" b="b"/>
            <a:pathLst>
              <a:path w="645654" h="450710">
                <a:moveTo>
                  <a:pt x="645654" y="439270"/>
                </a:moveTo>
                <a:cubicBezTo>
                  <a:pt x="327407" y="453464"/>
                  <a:pt x="9160" y="467659"/>
                  <a:pt x="195" y="394447"/>
                </a:cubicBezTo>
                <a:cubicBezTo>
                  <a:pt x="-8770" y="321235"/>
                  <a:pt x="291548" y="160617"/>
                  <a:pt x="591866"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3083858" y="43254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Validate</a:t>
            </a:r>
            <a:endParaRPr lang="en-US" sz="1200" i="1" dirty="0">
              <a:solidFill>
                <a:srgbClr val="0F02B6"/>
              </a:solidFill>
            </a:endParaRPr>
          </a:p>
        </p:txBody>
      </p:sp>
      <p:sp>
        <p:nvSpPr>
          <p:cNvPr id="44" name="Rounded Rectangle 43"/>
          <p:cNvSpPr/>
          <p:nvPr/>
        </p:nvSpPr>
        <p:spPr>
          <a:xfrm>
            <a:off x="3070411" y="85612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Verify</a:t>
            </a:r>
            <a:endParaRPr lang="en-US" sz="1200" i="1" dirty="0">
              <a:solidFill>
                <a:srgbClr val="0F02B6"/>
              </a:solidFill>
            </a:endParaRPr>
          </a:p>
        </p:txBody>
      </p:sp>
      <p:sp>
        <p:nvSpPr>
          <p:cNvPr id="45" name="Freeform 44"/>
          <p:cNvSpPr/>
          <p:nvPr/>
        </p:nvSpPr>
        <p:spPr>
          <a:xfrm>
            <a:off x="3737465" y="1304364"/>
            <a:ext cx="377335" cy="1541929"/>
          </a:xfrm>
          <a:custGeom>
            <a:avLst/>
            <a:gdLst>
              <a:gd name="connsiteX0" fmla="*/ 296653 w 377335"/>
              <a:gd name="connsiteY0" fmla="*/ 1541929 h 1541929"/>
              <a:gd name="connsiteX1" fmla="*/ 817 w 377335"/>
              <a:gd name="connsiteY1" fmla="*/ 717176 h 1541929"/>
              <a:gd name="connsiteX2" fmla="*/ 377335 w 377335"/>
              <a:gd name="connsiteY2" fmla="*/ 0 h 1541929"/>
            </a:gdLst>
            <a:ahLst/>
            <a:cxnLst>
              <a:cxn ang="0">
                <a:pos x="connsiteX0" y="connsiteY0"/>
              </a:cxn>
              <a:cxn ang="0">
                <a:pos x="connsiteX1" y="connsiteY1"/>
              </a:cxn>
              <a:cxn ang="0">
                <a:pos x="connsiteX2" y="connsiteY2"/>
              </a:cxn>
            </a:cxnLst>
            <a:rect l="l" t="t" r="r" b="b"/>
            <a:pathLst>
              <a:path w="377335" h="1541929">
                <a:moveTo>
                  <a:pt x="296653" y="1541929"/>
                </a:moveTo>
                <a:cubicBezTo>
                  <a:pt x="142011" y="1258046"/>
                  <a:pt x="-12630" y="974164"/>
                  <a:pt x="817" y="717176"/>
                </a:cubicBezTo>
                <a:cubicBezTo>
                  <a:pt x="14264" y="460188"/>
                  <a:pt x="195799" y="230094"/>
                  <a:pt x="377335" y="0"/>
                </a:cubicBezTo>
              </a:path>
            </a:pathLst>
          </a:custGeom>
          <a:noFill/>
          <a:ln w="28575">
            <a:solidFill>
              <a:srgbClr val="E21C1C"/>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2164772" y="2093255"/>
            <a:ext cx="1639150" cy="336178"/>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F02B6"/>
                </a:solidFill>
              </a:rPr>
              <a:t>Post Silicon Verification</a:t>
            </a:r>
          </a:p>
          <a:p>
            <a:pPr algn="ctr"/>
            <a:endParaRPr lang="en-US" sz="1600" b="1" dirty="0">
              <a:solidFill>
                <a:srgbClr val="0F02B6"/>
              </a:solidFill>
            </a:endParaRPr>
          </a:p>
        </p:txBody>
      </p:sp>
      <p:sp>
        <p:nvSpPr>
          <p:cNvPr id="47" name="Freeform 46"/>
          <p:cNvSpPr/>
          <p:nvPr/>
        </p:nvSpPr>
        <p:spPr>
          <a:xfrm>
            <a:off x="3540571" y="1259540"/>
            <a:ext cx="601123" cy="3101788"/>
          </a:xfrm>
          <a:custGeom>
            <a:avLst/>
            <a:gdLst>
              <a:gd name="connsiteX0" fmla="*/ 601123 w 601123"/>
              <a:gd name="connsiteY0" fmla="*/ 3101788 h 3101788"/>
              <a:gd name="connsiteX1" fmla="*/ 488 w 601123"/>
              <a:gd name="connsiteY1" fmla="*/ 1075765 h 3101788"/>
              <a:gd name="connsiteX2" fmla="*/ 520441 w 601123"/>
              <a:gd name="connsiteY2" fmla="*/ 0 h 3101788"/>
            </a:gdLst>
            <a:ahLst/>
            <a:cxnLst>
              <a:cxn ang="0">
                <a:pos x="connsiteX0" y="connsiteY0"/>
              </a:cxn>
              <a:cxn ang="0">
                <a:pos x="connsiteX1" y="connsiteY1"/>
              </a:cxn>
              <a:cxn ang="0">
                <a:pos x="connsiteX2" y="connsiteY2"/>
              </a:cxn>
            </a:cxnLst>
            <a:rect l="l" t="t" r="r" b="b"/>
            <a:pathLst>
              <a:path w="601123" h="3101788">
                <a:moveTo>
                  <a:pt x="601123" y="3101788"/>
                </a:moveTo>
                <a:cubicBezTo>
                  <a:pt x="307529" y="2347259"/>
                  <a:pt x="13935" y="1592730"/>
                  <a:pt x="488" y="1075765"/>
                </a:cubicBezTo>
                <a:cubicBezTo>
                  <a:pt x="-12959" y="558800"/>
                  <a:pt x="253741" y="279400"/>
                  <a:pt x="520441" y="0"/>
                </a:cubicBezTo>
              </a:path>
            </a:pathLst>
          </a:custGeom>
          <a:noFill/>
          <a:ln w="28575">
            <a:solidFill>
              <a:srgbClr val="E21C1C"/>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3549350" y="3160058"/>
            <a:ext cx="547520" cy="1129553"/>
          </a:xfrm>
          <a:custGeom>
            <a:avLst/>
            <a:gdLst>
              <a:gd name="connsiteX0" fmla="*/ 547520 w 547520"/>
              <a:gd name="connsiteY0" fmla="*/ 1129553 h 1129553"/>
              <a:gd name="connsiteX1" fmla="*/ 673 w 547520"/>
              <a:gd name="connsiteY1" fmla="*/ 484094 h 1129553"/>
              <a:gd name="connsiteX2" fmla="*/ 457873 w 547520"/>
              <a:gd name="connsiteY2" fmla="*/ 0 h 1129553"/>
            </a:gdLst>
            <a:ahLst/>
            <a:cxnLst>
              <a:cxn ang="0">
                <a:pos x="connsiteX0" y="connsiteY0"/>
              </a:cxn>
              <a:cxn ang="0">
                <a:pos x="connsiteX1" y="connsiteY1"/>
              </a:cxn>
              <a:cxn ang="0">
                <a:pos x="connsiteX2" y="connsiteY2"/>
              </a:cxn>
            </a:cxnLst>
            <a:rect l="l" t="t" r="r" b="b"/>
            <a:pathLst>
              <a:path w="547520" h="1129553">
                <a:moveTo>
                  <a:pt x="547520" y="1129553"/>
                </a:moveTo>
                <a:cubicBezTo>
                  <a:pt x="281567" y="900953"/>
                  <a:pt x="15614" y="672353"/>
                  <a:pt x="673" y="484094"/>
                </a:cubicBezTo>
                <a:cubicBezTo>
                  <a:pt x="-14268" y="295835"/>
                  <a:pt x="221802" y="147917"/>
                  <a:pt x="457873" y="0"/>
                </a:cubicBezTo>
              </a:path>
            </a:pathLst>
          </a:custGeom>
          <a:noFill/>
          <a:ln w="28575">
            <a:solidFill>
              <a:srgbClr val="E21C1C"/>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2706523" y="3451409"/>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Test</a:t>
            </a:r>
            <a:endParaRPr lang="en-US" sz="1200" i="1" dirty="0">
              <a:solidFill>
                <a:srgbClr val="0F02B6"/>
              </a:solidFill>
            </a:endParaRPr>
          </a:p>
        </p:txBody>
      </p:sp>
      <p:sp>
        <p:nvSpPr>
          <p:cNvPr id="50" name="Freeform 49"/>
          <p:cNvSpPr/>
          <p:nvPr/>
        </p:nvSpPr>
        <p:spPr>
          <a:xfrm>
            <a:off x="3505694" y="3608293"/>
            <a:ext cx="644965" cy="1389529"/>
          </a:xfrm>
          <a:custGeom>
            <a:avLst/>
            <a:gdLst>
              <a:gd name="connsiteX0" fmla="*/ 644965 w 644965"/>
              <a:gd name="connsiteY0" fmla="*/ 1389529 h 1389529"/>
              <a:gd name="connsiteX1" fmla="*/ 62259 w 644965"/>
              <a:gd name="connsiteY1" fmla="*/ 582706 h 1389529"/>
              <a:gd name="connsiteX2" fmla="*/ 44329 w 644965"/>
              <a:gd name="connsiteY2" fmla="*/ 0 h 1389529"/>
            </a:gdLst>
            <a:ahLst/>
            <a:cxnLst>
              <a:cxn ang="0">
                <a:pos x="connsiteX0" y="connsiteY0"/>
              </a:cxn>
              <a:cxn ang="0">
                <a:pos x="connsiteX1" y="connsiteY1"/>
              </a:cxn>
              <a:cxn ang="0">
                <a:pos x="connsiteX2" y="connsiteY2"/>
              </a:cxn>
            </a:cxnLst>
            <a:rect l="l" t="t" r="r" b="b"/>
            <a:pathLst>
              <a:path w="644965" h="1389529">
                <a:moveTo>
                  <a:pt x="644965" y="1389529"/>
                </a:moveTo>
                <a:cubicBezTo>
                  <a:pt x="403665" y="1101911"/>
                  <a:pt x="162365" y="814294"/>
                  <a:pt x="62259" y="582706"/>
                </a:cubicBezTo>
                <a:cubicBezTo>
                  <a:pt x="-37847" y="351118"/>
                  <a:pt x="3241" y="175559"/>
                  <a:pt x="44329"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5378823" y="2774575"/>
            <a:ext cx="1997495" cy="2868706"/>
          </a:xfrm>
          <a:custGeom>
            <a:avLst/>
            <a:gdLst>
              <a:gd name="connsiteX0" fmla="*/ 0 w 1997495"/>
              <a:gd name="connsiteY0" fmla="*/ 2868706 h 2868706"/>
              <a:gd name="connsiteX1" fmla="*/ 1846730 w 1997495"/>
              <a:gd name="connsiteY1" fmla="*/ 1819836 h 2868706"/>
              <a:gd name="connsiteX2" fmla="*/ 1757083 w 1997495"/>
              <a:gd name="connsiteY2" fmla="*/ 0 h 2868706"/>
            </a:gdLst>
            <a:ahLst/>
            <a:cxnLst>
              <a:cxn ang="0">
                <a:pos x="connsiteX0" y="connsiteY0"/>
              </a:cxn>
              <a:cxn ang="0">
                <a:pos x="connsiteX1" y="connsiteY1"/>
              </a:cxn>
              <a:cxn ang="0">
                <a:pos x="connsiteX2" y="connsiteY2"/>
              </a:cxn>
            </a:cxnLst>
            <a:rect l="l" t="t" r="r" b="b"/>
            <a:pathLst>
              <a:path w="1997495" h="2868706">
                <a:moveTo>
                  <a:pt x="0" y="2868706"/>
                </a:moveTo>
                <a:cubicBezTo>
                  <a:pt x="776941" y="2583330"/>
                  <a:pt x="1553883" y="2297954"/>
                  <a:pt x="1846730" y="1819836"/>
                </a:cubicBezTo>
                <a:cubicBezTo>
                  <a:pt x="2139577" y="1341718"/>
                  <a:pt x="1948330" y="670859"/>
                  <a:pt x="1757083"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52"/>
          <p:cNvSpPr/>
          <p:nvPr/>
        </p:nvSpPr>
        <p:spPr>
          <a:xfrm>
            <a:off x="6584575" y="4361328"/>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Test</a:t>
            </a:r>
            <a:endParaRPr lang="en-US" sz="1200" i="1" dirty="0">
              <a:solidFill>
                <a:srgbClr val="0F02B6"/>
              </a:solidFill>
            </a:endParaRPr>
          </a:p>
        </p:txBody>
      </p:sp>
      <p:sp>
        <p:nvSpPr>
          <p:cNvPr id="51" name="Freeform 50"/>
          <p:cNvSpPr/>
          <p:nvPr/>
        </p:nvSpPr>
        <p:spPr>
          <a:xfrm>
            <a:off x="3894920" y="2958353"/>
            <a:ext cx="201950" cy="1250575"/>
          </a:xfrm>
          <a:custGeom>
            <a:avLst/>
            <a:gdLst>
              <a:gd name="connsiteX0" fmla="*/ 601123 w 601123"/>
              <a:gd name="connsiteY0" fmla="*/ 3101788 h 3101788"/>
              <a:gd name="connsiteX1" fmla="*/ 488 w 601123"/>
              <a:gd name="connsiteY1" fmla="*/ 1075765 h 3101788"/>
              <a:gd name="connsiteX2" fmla="*/ 520441 w 601123"/>
              <a:gd name="connsiteY2" fmla="*/ 0 h 3101788"/>
            </a:gdLst>
            <a:ahLst/>
            <a:cxnLst>
              <a:cxn ang="0">
                <a:pos x="connsiteX0" y="connsiteY0"/>
              </a:cxn>
              <a:cxn ang="0">
                <a:pos x="connsiteX1" y="connsiteY1"/>
              </a:cxn>
              <a:cxn ang="0">
                <a:pos x="connsiteX2" y="connsiteY2"/>
              </a:cxn>
            </a:cxnLst>
            <a:rect l="l" t="t" r="r" b="b"/>
            <a:pathLst>
              <a:path w="601123" h="3101788">
                <a:moveTo>
                  <a:pt x="601123" y="3101788"/>
                </a:moveTo>
                <a:cubicBezTo>
                  <a:pt x="307529" y="2347259"/>
                  <a:pt x="13935" y="1592730"/>
                  <a:pt x="488" y="1075765"/>
                </a:cubicBezTo>
                <a:cubicBezTo>
                  <a:pt x="-12959" y="558800"/>
                  <a:pt x="253741" y="279400"/>
                  <a:pt x="520441"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243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400" dirty="0" smtClean="0"/>
              <a:t>What are the limitations of min VDD testing?</a:t>
            </a:r>
          </a:p>
          <a:p>
            <a:pPr marL="514350" indent="-514350">
              <a:buFont typeface="+mj-lt"/>
              <a:buAutoNum type="arabicPeriod"/>
            </a:pPr>
            <a:r>
              <a:rPr lang="en-US" sz="2400" dirty="0"/>
              <a:t>C</a:t>
            </a:r>
            <a:r>
              <a:rPr lang="en-US" sz="2400" dirty="0" smtClean="0"/>
              <a:t>ould standard min VDD testing be applied to circuit components designed to operate in sub-threshold?</a:t>
            </a:r>
          </a:p>
          <a:p>
            <a:pPr marL="514350" indent="-514350">
              <a:buFont typeface="+mj-lt"/>
              <a:buAutoNum type="arabicPeriod"/>
            </a:pPr>
            <a:r>
              <a:rPr lang="en-US" sz="2400" dirty="0" smtClean="0"/>
              <a:t>With the sensitivity to variations that nearly all modern circuits experience from scaling, is min VDD testing still effective?</a:t>
            </a:r>
          </a:p>
          <a:p>
            <a:pPr marL="514350" indent="-514350">
              <a:buFont typeface="+mj-lt"/>
              <a:buAutoNum type="arabicPeriod"/>
            </a:pPr>
            <a:r>
              <a:rPr lang="en-US" sz="2400" dirty="0" smtClean="0"/>
              <a:t>What are some other applications of min VDD or VLV testing?  Are there any other ways these techniques could be used in the testing process?</a:t>
            </a:r>
          </a:p>
          <a:p>
            <a:pPr marL="514350" indent="-514350">
              <a:buFont typeface="+mj-lt"/>
              <a:buAutoNum type="arabicPeriod"/>
            </a:pPr>
            <a:r>
              <a:rPr lang="en-US" sz="2400" dirty="0" smtClean="0"/>
              <a:t>How can we best manage the trade-off between lowest test cost and maximum defect coverage?</a:t>
            </a:r>
          </a:p>
          <a:p>
            <a:pPr marL="514350" indent="-514350">
              <a:buFont typeface="+mj-lt"/>
              <a:buAutoNum type="arabicPeriod"/>
            </a:pPr>
            <a:endParaRPr lang="en-US" sz="2400" dirty="0" smtClean="0"/>
          </a:p>
          <a:p>
            <a:endParaRPr lang="en-US" sz="2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20</a:t>
            </a:fld>
            <a:endParaRPr lang="en-US" dirty="0"/>
          </a:p>
        </p:txBody>
      </p:sp>
    </p:spTree>
    <p:extLst>
      <p:ext uri="{BB962C8B-B14F-4D97-AF65-F5344CB8AC3E}">
        <p14:creationId xmlns:p14="http://schemas.microsoft.com/office/powerpoint/2010/main" val="2061907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Papers</a:t>
            </a:r>
            <a:endParaRPr lang="en-US" dirty="0"/>
          </a:p>
        </p:txBody>
      </p:sp>
      <p:sp>
        <p:nvSpPr>
          <p:cNvPr id="6" name="Content Placeholder 5"/>
          <p:cNvSpPr>
            <a:spLocks noGrp="1"/>
          </p:cNvSpPr>
          <p:nvPr>
            <p:ph idx="1"/>
          </p:nvPr>
        </p:nvSpPr>
        <p:spPr>
          <a:xfrm>
            <a:off x="1030014" y="1600199"/>
            <a:ext cx="7798676" cy="4821622"/>
          </a:xfrm>
        </p:spPr>
        <p:txBody>
          <a:bodyPr>
            <a:normAutofit/>
          </a:bodyPr>
          <a:lstStyle/>
          <a:p>
            <a:r>
              <a:rPr lang="en-US" sz="1600" dirty="0"/>
              <a:t>[1] </a:t>
            </a:r>
            <a:r>
              <a:rPr lang="en-US" sz="1600" dirty="0" err="1"/>
              <a:t>Hao</a:t>
            </a:r>
            <a:r>
              <a:rPr lang="en-US" sz="1600" dirty="0"/>
              <a:t>, Hong, and Edward J. </a:t>
            </a:r>
            <a:r>
              <a:rPr lang="en-US" sz="1600" dirty="0" err="1"/>
              <a:t>McCluskey</a:t>
            </a:r>
            <a:r>
              <a:rPr lang="en-US" sz="1600" dirty="0"/>
              <a:t>. "Very-low-voltage testing for weak CMOS logic ICs." Test Conference, 1993. Proceedings., International. IEEE, 1993</a:t>
            </a:r>
            <a:r>
              <a:rPr lang="en-US" sz="1600" dirty="0" smtClean="0"/>
              <a:t>.</a:t>
            </a:r>
          </a:p>
          <a:p>
            <a:r>
              <a:rPr lang="en-US" sz="1600" dirty="0"/>
              <a:t>[2] Tseng, Chao-Wen, et al. "MINVDD testing for weak CMOS ICs." VLSI Test Symposium, 19th IEEE Proceedings on. VTS 2001. IEEE, 2001</a:t>
            </a:r>
            <a:r>
              <a:rPr lang="en-US" sz="1600" dirty="0" smtClean="0"/>
              <a:t>.</a:t>
            </a:r>
          </a:p>
          <a:p>
            <a:r>
              <a:rPr lang="en-US" sz="1600" dirty="0"/>
              <a:t>[3] Madge, Robert, et al. "In search of the optimum test set-adaptive test methods for maximum defect coverage and lowest test cost." Test Conference, 2004. </a:t>
            </a:r>
            <a:endParaRPr lang="en-US" sz="1600" dirty="0" smtClean="0"/>
          </a:p>
          <a:p>
            <a:r>
              <a:rPr lang="en-US" sz="1600" dirty="0"/>
              <a:t>[4] Bota, </a:t>
            </a:r>
            <a:r>
              <a:rPr lang="en-US" sz="1600" dirty="0" err="1"/>
              <a:t>Sebastiàn</a:t>
            </a:r>
            <a:r>
              <a:rPr lang="en-US" sz="1600" dirty="0"/>
              <a:t> A., et al. "Low v/sub </a:t>
            </a:r>
            <a:r>
              <a:rPr lang="en-US" sz="1600" dirty="0" err="1"/>
              <a:t>dd</a:t>
            </a:r>
            <a:r>
              <a:rPr lang="en-US" sz="1600" dirty="0"/>
              <a:t>/vs. delay: is it really a good correlation metric for nanometer </a:t>
            </a:r>
            <a:r>
              <a:rPr lang="en-US" sz="1600" dirty="0" err="1"/>
              <a:t>ics</a:t>
            </a:r>
            <a:r>
              <a:rPr lang="en-US" sz="1600" dirty="0"/>
              <a:t>?." VLSI Test Symposium, 2006. Proceedings. 24th IEEE. </a:t>
            </a:r>
            <a:endParaRPr lang="en-US" sz="1600" dirty="0" smtClean="0"/>
          </a:p>
          <a:p>
            <a:r>
              <a:rPr lang="en-US" sz="1600" dirty="0"/>
              <a:t>[5] Venkataramani, Praveen, and </a:t>
            </a:r>
            <a:r>
              <a:rPr lang="en-US" sz="1600" dirty="0" err="1"/>
              <a:t>Vishwani</a:t>
            </a:r>
            <a:r>
              <a:rPr lang="en-US" sz="1600" dirty="0"/>
              <a:t> D. </a:t>
            </a:r>
            <a:r>
              <a:rPr lang="en-US" sz="1600" dirty="0" err="1"/>
              <a:t>Agrawal</a:t>
            </a:r>
            <a:r>
              <a:rPr lang="en-US" sz="1600" dirty="0"/>
              <a:t>. "Reducing test time of power constrained test by optimal selection of supply voltage." VLSI Design and 2013 12th International Conference on Embedded Systems (VLSID), 2013 26th International Conference on. IEEE, 2013</a:t>
            </a:r>
            <a:r>
              <a:rPr lang="en-US" sz="1600" dirty="0" smtClean="0"/>
              <a:t>.</a:t>
            </a:r>
          </a:p>
          <a:p>
            <a:r>
              <a:rPr lang="en-US" sz="1600" dirty="0"/>
              <a:t>[6] </a:t>
            </a:r>
            <a:r>
              <a:rPr lang="en-US" sz="1600" dirty="0" err="1"/>
              <a:t>Gottscho</a:t>
            </a:r>
            <a:r>
              <a:rPr lang="en-US" sz="1600" dirty="0"/>
              <a:t>, Mark, et al. "Power/capacity scaling: energy savings with simple fault-tolerant caches." Proc. DAC. 2014. </a:t>
            </a:r>
          </a:p>
        </p:txBody>
      </p:sp>
      <p:sp>
        <p:nvSpPr>
          <p:cNvPr id="5" name="Slide Number Placeholder 4"/>
          <p:cNvSpPr>
            <a:spLocks noGrp="1"/>
          </p:cNvSpPr>
          <p:nvPr>
            <p:ph type="sldNum" sz="quarter" idx="10"/>
          </p:nvPr>
        </p:nvSpPr>
        <p:spPr/>
        <p:txBody>
          <a:bodyPr/>
          <a:lstStyle/>
          <a:p>
            <a:fld id="{7DC037FA-BCBC-49B3-86A4-1FB658F4CA97}" type="slidenum">
              <a:rPr lang="en-US" smtClean="0"/>
              <a:pPr/>
              <a:t>21</a:t>
            </a:fld>
            <a:endParaRPr lang="en-US" dirty="0"/>
          </a:p>
        </p:txBody>
      </p:sp>
    </p:spTree>
    <p:extLst>
      <p:ext uri="{BB962C8B-B14F-4D97-AF65-F5344CB8AC3E}">
        <p14:creationId xmlns:p14="http://schemas.microsoft.com/office/powerpoint/2010/main" val="39556029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Paper Map</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22</a:t>
            </a:fld>
            <a:endParaRPr lang="en-US" dirty="0"/>
          </a:p>
        </p:txBody>
      </p:sp>
      <p:sp>
        <p:nvSpPr>
          <p:cNvPr id="5" name="Content Placeholder 5"/>
          <p:cNvSpPr>
            <a:spLocks noGrp="1"/>
          </p:cNvSpPr>
          <p:nvPr>
            <p:ph idx="1"/>
          </p:nvPr>
        </p:nvSpPr>
        <p:spPr>
          <a:xfrm>
            <a:off x="1030014" y="1600199"/>
            <a:ext cx="7798676" cy="1723914"/>
          </a:xfrm>
        </p:spPr>
        <p:txBody>
          <a:bodyPr>
            <a:normAutofit lnSpcReduction="10000"/>
          </a:bodyPr>
          <a:lstStyle/>
          <a:p>
            <a:r>
              <a:rPr lang="en-US" sz="1600" dirty="0"/>
              <a:t>[1] </a:t>
            </a:r>
            <a:r>
              <a:rPr lang="en-US" sz="1600" dirty="0" err="1"/>
              <a:t>Hao</a:t>
            </a:r>
            <a:r>
              <a:rPr lang="en-US" sz="1600" dirty="0"/>
              <a:t>, </a:t>
            </a:r>
            <a:r>
              <a:rPr lang="en-US" sz="1600" dirty="0" smtClean="0"/>
              <a:t>H.; …"</a:t>
            </a:r>
            <a:r>
              <a:rPr lang="en-US" sz="1600" b="1" dirty="0"/>
              <a:t>Very-low-voltage </a:t>
            </a:r>
            <a:r>
              <a:rPr lang="en-US" sz="1600" b="1" dirty="0" smtClean="0"/>
              <a:t>testing …</a:t>
            </a:r>
            <a:r>
              <a:rPr lang="en-US" sz="1600" dirty="0" smtClean="0"/>
              <a:t>," TC’93.</a:t>
            </a:r>
            <a:endParaRPr lang="en-US" sz="1600" dirty="0"/>
          </a:p>
          <a:p>
            <a:r>
              <a:rPr lang="en-US" sz="1600" dirty="0" smtClean="0"/>
              <a:t>[2] </a:t>
            </a:r>
            <a:r>
              <a:rPr lang="en-US" sz="1600" dirty="0"/>
              <a:t>Tseng, </a:t>
            </a:r>
            <a:r>
              <a:rPr lang="en-US" sz="1600" dirty="0" smtClean="0"/>
              <a:t>C.; …"</a:t>
            </a:r>
            <a:r>
              <a:rPr lang="en-US" sz="1600" b="1" dirty="0"/>
              <a:t>MINVDD testing </a:t>
            </a:r>
            <a:r>
              <a:rPr lang="en-US" sz="1600" b="1" dirty="0" smtClean="0"/>
              <a:t>for …</a:t>
            </a:r>
            <a:r>
              <a:rPr lang="en-US" sz="1600" dirty="0" smtClean="0"/>
              <a:t>," VLSITS’01.</a:t>
            </a:r>
            <a:endParaRPr lang="en-US" sz="1600" dirty="0"/>
          </a:p>
          <a:p>
            <a:r>
              <a:rPr lang="en-US" sz="1600" dirty="0" smtClean="0"/>
              <a:t>[3] Madge</a:t>
            </a:r>
            <a:r>
              <a:rPr lang="en-US" sz="1600" dirty="0"/>
              <a:t>, </a:t>
            </a:r>
            <a:r>
              <a:rPr lang="en-US" sz="1600" dirty="0" smtClean="0"/>
              <a:t>R.; …"</a:t>
            </a:r>
            <a:r>
              <a:rPr lang="en-US" sz="1600" b="1" dirty="0"/>
              <a:t>In search of the </a:t>
            </a:r>
            <a:r>
              <a:rPr lang="en-US" sz="1600" b="1" dirty="0" smtClean="0"/>
              <a:t>optimum …</a:t>
            </a:r>
            <a:r>
              <a:rPr lang="en-US" sz="1600" dirty="0" smtClean="0"/>
              <a:t>," TC’04. </a:t>
            </a:r>
            <a:endParaRPr lang="en-US" sz="1600" dirty="0"/>
          </a:p>
          <a:p>
            <a:r>
              <a:rPr lang="en-US" sz="1600" dirty="0" smtClean="0"/>
              <a:t>[4] </a:t>
            </a:r>
            <a:r>
              <a:rPr lang="en-US" sz="1600" dirty="0"/>
              <a:t>Bota, </a:t>
            </a:r>
            <a:r>
              <a:rPr lang="en-US" sz="1600" dirty="0" smtClean="0"/>
              <a:t>S.; …"</a:t>
            </a:r>
            <a:r>
              <a:rPr lang="en-US" sz="1600" b="1" dirty="0"/>
              <a:t>Low v/sub </a:t>
            </a:r>
            <a:r>
              <a:rPr lang="en-US" sz="1600" b="1" dirty="0" err="1"/>
              <a:t>dd</a:t>
            </a:r>
            <a:r>
              <a:rPr lang="en-US" sz="1600" b="1" dirty="0"/>
              <a:t>/vs. delay: is </a:t>
            </a:r>
            <a:r>
              <a:rPr lang="en-US" sz="1600" b="1" dirty="0" smtClean="0"/>
              <a:t>…</a:t>
            </a:r>
            <a:r>
              <a:rPr lang="en-US" sz="1600" dirty="0" smtClean="0"/>
              <a:t>," VLSITS’06. </a:t>
            </a:r>
            <a:endParaRPr lang="en-US" sz="1600" dirty="0"/>
          </a:p>
          <a:p>
            <a:r>
              <a:rPr lang="en-US" sz="1600" dirty="0" smtClean="0"/>
              <a:t>[5] </a:t>
            </a:r>
            <a:r>
              <a:rPr lang="en-US" sz="1600" dirty="0"/>
              <a:t>Venkataramani, </a:t>
            </a:r>
            <a:r>
              <a:rPr lang="en-US" sz="1600" dirty="0" smtClean="0"/>
              <a:t>P.; …"</a:t>
            </a:r>
            <a:r>
              <a:rPr lang="en-US" sz="1600" b="1" dirty="0"/>
              <a:t>Reducing test </a:t>
            </a:r>
            <a:r>
              <a:rPr lang="en-US" sz="1600" b="1" dirty="0" smtClean="0"/>
              <a:t>time …</a:t>
            </a:r>
            <a:r>
              <a:rPr lang="en-US" sz="1600" dirty="0" smtClean="0"/>
              <a:t>," VLSID’13.</a:t>
            </a:r>
          </a:p>
          <a:p>
            <a:r>
              <a:rPr lang="en-US" sz="1600" dirty="0"/>
              <a:t>[6] </a:t>
            </a:r>
            <a:r>
              <a:rPr lang="en-US" sz="1600" dirty="0" err="1"/>
              <a:t>Gottscho</a:t>
            </a:r>
            <a:r>
              <a:rPr lang="en-US" sz="1600" dirty="0"/>
              <a:t>, Mark, et al. "</a:t>
            </a:r>
            <a:r>
              <a:rPr lang="en-US" sz="1600" b="1" dirty="0"/>
              <a:t>Power/capacity scaling</a:t>
            </a:r>
            <a:r>
              <a:rPr lang="en-US" sz="1600" b="1" dirty="0" smtClean="0"/>
              <a:t>: …</a:t>
            </a:r>
            <a:r>
              <a:rPr lang="en-US" sz="1600" dirty="0" smtClean="0"/>
              <a:t>,” DAC’14</a:t>
            </a:r>
            <a:r>
              <a:rPr lang="en-US" sz="1600" dirty="0"/>
              <a:t>. </a:t>
            </a:r>
          </a:p>
        </p:txBody>
      </p:sp>
      <p:sp>
        <p:nvSpPr>
          <p:cNvPr id="6" name="TextBox 5"/>
          <p:cNvSpPr txBox="1"/>
          <p:nvPr/>
        </p:nvSpPr>
        <p:spPr>
          <a:xfrm>
            <a:off x="1549554" y="5873681"/>
            <a:ext cx="339059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[1] Proposed very-low-voltage (VLV) testing</a:t>
            </a:r>
            <a:endParaRPr lang="en-US" dirty="0"/>
          </a:p>
        </p:txBody>
      </p:sp>
      <p:sp>
        <p:nvSpPr>
          <p:cNvPr id="7" name="TextBox 6"/>
          <p:cNvSpPr txBox="1"/>
          <p:nvPr/>
        </p:nvSpPr>
        <p:spPr>
          <a:xfrm>
            <a:off x="1549552" y="4787918"/>
            <a:ext cx="188055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[2] Proposed min VDD testing</a:t>
            </a:r>
            <a:endParaRPr lang="en-US" dirty="0"/>
          </a:p>
        </p:txBody>
      </p:sp>
      <p:sp>
        <p:nvSpPr>
          <p:cNvPr id="8" name="TextBox 7"/>
          <p:cNvSpPr txBox="1"/>
          <p:nvPr/>
        </p:nvSpPr>
        <p:spPr>
          <a:xfrm>
            <a:off x="1445120" y="3385450"/>
            <a:ext cx="2180549"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[4] Low VDD vs. Delay comparison</a:t>
            </a:r>
            <a:endParaRPr lang="en-US" dirty="0"/>
          </a:p>
        </p:txBody>
      </p:sp>
      <p:sp>
        <p:nvSpPr>
          <p:cNvPr id="9" name="TextBox 8"/>
          <p:cNvSpPr txBox="1"/>
          <p:nvPr/>
        </p:nvSpPr>
        <p:spPr>
          <a:xfrm>
            <a:off x="5548491" y="3809911"/>
            <a:ext cx="3297863"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[6] More related to sub-VT, but involves low voltage testing</a:t>
            </a:r>
            <a:endParaRPr lang="en-US" dirty="0"/>
          </a:p>
        </p:txBody>
      </p:sp>
      <p:sp>
        <p:nvSpPr>
          <p:cNvPr id="10" name="Freeform 9"/>
          <p:cNvSpPr/>
          <p:nvPr/>
        </p:nvSpPr>
        <p:spPr>
          <a:xfrm flipH="1">
            <a:off x="2173495" y="5450398"/>
            <a:ext cx="45719" cy="392522"/>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2602750" y="4069345"/>
            <a:ext cx="45719" cy="667533"/>
          </a:xfrm>
          <a:custGeom>
            <a:avLst/>
            <a:gdLst>
              <a:gd name="connsiteX0" fmla="*/ 0 w 0"/>
              <a:gd name="connsiteY0" fmla="*/ 376518 h 376518"/>
              <a:gd name="connsiteX1" fmla="*/ 0 w 0"/>
              <a:gd name="connsiteY1" fmla="*/ 0 h 376518"/>
            </a:gdLst>
            <a:ahLst/>
            <a:cxnLst>
              <a:cxn ang="0">
                <a:pos x="connsiteX0" y="connsiteY0"/>
              </a:cxn>
              <a:cxn ang="0">
                <a:pos x="connsiteX1" y="connsiteY1"/>
              </a:cxn>
            </a:cxnLst>
            <a:rect l="l" t="t" r="r" b="b"/>
            <a:pathLst>
              <a:path h="376518">
                <a:moveTo>
                  <a:pt x="0" y="376518"/>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217285" y="5525492"/>
            <a:ext cx="1344706" cy="307777"/>
          </a:xfrm>
          <a:prstGeom prst="rect">
            <a:avLst/>
          </a:prstGeom>
          <a:noFill/>
        </p:spPr>
        <p:txBody>
          <a:bodyPr wrap="square" rtlCol="0">
            <a:spAutoFit/>
          </a:bodyPr>
          <a:lstStyle/>
          <a:p>
            <a:r>
              <a:rPr lang="en-US" sz="1400" i="1" dirty="0" smtClean="0"/>
              <a:t>[2] builds on [1]</a:t>
            </a:r>
            <a:endParaRPr lang="en-US" sz="1400" i="1" dirty="0"/>
          </a:p>
        </p:txBody>
      </p:sp>
      <p:sp>
        <p:nvSpPr>
          <p:cNvPr id="14" name="TextBox 13"/>
          <p:cNvSpPr txBox="1"/>
          <p:nvPr/>
        </p:nvSpPr>
        <p:spPr>
          <a:xfrm>
            <a:off x="6420553" y="4847236"/>
            <a:ext cx="2243870" cy="307777"/>
          </a:xfrm>
          <a:prstGeom prst="rect">
            <a:avLst/>
          </a:prstGeom>
          <a:noFill/>
        </p:spPr>
        <p:txBody>
          <a:bodyPr wrap="square" rtlCol="0">
            <a:spAutoFit/>
          </a:bodyPr>
          <a:lstStyle/>
          <a:p>
            <a:endParaRPr lang="en-US" sz="1400" i="1" dirty="0"/>
          </a:p>
        </p:txBody>
      </p:sp>
      <p:sp>
        <p:nvSpPr>
          <p:cNvPr id="16" name="TextBox 15"/>
          <p:cNvSpPr txBox="1"/>
          <p:nvPr/>
        </p:nvSpPr>
        <p:spPr>
          <a:xfrm>
            <a:off x="3592004" y="4790308"/>
            <a:ext cx="188055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[5] Optimal selection of VDD</a:t>
            </a:r>
            <a:endParaRPr lang="en-US" dirty="0"/>
          </a:p>
        </p:txBody>
      </p:sp>
      <p:sp>
        <p:nvSpPr>
          <p:cNvPr id="18" name="Freeform 17"/>
          <p:cNvSpPr/>
          <p:nvPr/>
        </p:nvSpPr>
        <p:spPr>
          <a:xfrm flipH="1">
            <a:off x="4305949" y="5452787"/>
            <a:ext cx="45719" cy="392522"/>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716034" y="4162711"/>
            <a:ext cx="2565802" cy="523220"/>
          </a:xfrm>
          <a:prstGeom prst="rect">
            <a:avLst/>
          </a:prstGeom>
          <a:noFill/>
        </p:spPr>
        <p:txBody>
          <a:bodyPr wrap="square" rtlCol="0">
            <a:spAutoFit/>
          </a:bodyPr>
          <a:lstStyle/>
          <a:p>
            <a:r>
              <a:rPr lang="en-US" sz="1400" i="1" dirty="0" smtClean="0"/>
              <a:t>[4] evaluates effectiveness of methodology in [2]</a:t>
            </a:r>
            <a:endParaRPr lang="en-US" sz="1400" i="1" dirty="0"/>
          </a:p>
        </p:txBody>
      </p:sp>
      <p:sp>
        <p:nvSpPr>
          <p:cNvPr id="19" name="TextBox 18"/>
          <p:cNvSpPr txBox="1"/>
          <p:nvPr/>
        </p:nvSpPr>
        <p:spPr>
          <a:xfrm>
            <a:off x="5715322" y="5564074"/>
            <a:ext cx="329786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[3] Managing trade-offs in test</a:t>
            </a:r>
            <a:endParaRPr lang="en-US" dirty="0"/>
          </a:p>
        </p:txBody>
      </p:sp>
    </p:spTree>
    <p:extLst>
      <p:ext uri="{BB962C8B-B14F-4D97-AF65-F5344CB8AC3E}">
        <p14:creationId xmlns:p14="http://schemas.microsoft.com/office/powerpoint/2010/main" val="3493616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voltage </a:t>
            </a:r>
            <a:r>
              <a:rPr lang="en-US" dirty="0"/>
              <a:t>t</a:t>
            </a:r>
            <a:r>
              <a:rPr lang="en-US" dirty="0" smtClean="0"/>
              <a:t>esting</a:t>
            </a:r>
            <a:endParaRPr lang="en-US" dirty="0"/>
          </a:p>
        </p:txBody>
      </p:sp>
      <p:sp>
        <p:nvSpPr>
          <p:cNvPr id="3" name="Content Placeholder 2"/>
          <p:cNvSpPr>
            <a:spLocks noGrp="1"/>
          </p:cNvSpPr>
          <p:nvPr>
            <p:ph idx="1"/>
          </p:nvPr>
        </p:nvSpPr>
        <p:spPr>
          <a:xfrm>
            <a:off x="1219200" y="1600200"/>
            <a:ext cx="7467600" cy="4875904"/>
          </a:xfrm>
        </p:spPr>
        <p:txBody>
          <a:bodyPr>
            <a:noAutofit/>
          </a:bodyPr>
          <a:lstStyle/>
          <a:p>
            <a:r>
              <a:rPr lang="en-US" dirty="0" smtClean="0"/>
              <a:t>THE IDEA: </a:t>
            </a:r>
          </a:p>
          <a:p>
            <a:pPr marL="0" indent="0">
              <a:buNone/>
            </a:pPr>
            <a:r>
              <a:rPr lang="en-US" dirty="0"/>
              <a:t>	</a:t>
            </a:r>
            <a:r>
              <a:rPr lang="en-US" dirty="0" smtClean="0"/>
              <a:t>ICs with defects more likely to fail at lower 	voltages</a:t>
            </a:r>
          </a:p>
          <a:p>
            <a:pPr marL="0" indent="0">
              <a:buNone/>
            </a:pPr>
            <a:endParaRPr lang="en-US" dirty="0" smtClean="0"/>
          </a:p>
          <a:p>
            <a:r>
              <a:rPr lang="en-US" dirty="0" smtClean="0"/>
              <a:t>Can we determine a defective chip based on the voltage at which an IC fails?</a:t>
            </a:r>
          </a:p>
          <a:p>
            <a:endParaRPr lang="en-US" dirty="0"/>
          </a:p>
          <a:p>
            <a:r>
              <a:rPr lang="en-US" dirty="0" smtClean="0"/>
              <a:t>Idea proposed in [1] in 1993</a:t>
            </a:r>
          </a:p>
        </p:txBody>
      </p:sp>
      <p:sp>
        <p:nvSpPr>
          <p:cNvPr id="4" name="Slide Number Placeholder 3"/>
          <p:cNvSpPr>
            <a:spLocks noGrp="1"/>
          </p:cNvSpPr>
          <p:nvPr>
            <p:ph type="sldNum" sz="quarter" idx="11"/>
          </p:nvPr>
        </p:nvSpPr>
        <p:spPr/>
        <p:txBody>
          <a:bodyPr/>
          <a:lstStyle/>
          <a:p>
            <a:fld id="{173F9154-291C-425A-A36F-60764B2CA33B}" type="slidenum">
              <a:rPr lang="en-US" smtClean="0"/>
              <a:pPr/>
              <a:t>3</a:t>
            </a:fld>
            <a:endParaRPr lang="en-US" dirty="0"/>
          </a:p>
        </p:txBody>
      </p:sp>
    </p:spTree>
    <p:extLst>
      <p:ext uri="{BB962C8B-B14F-4D97-AF65-F5344CB8AC3E}">
        <p14:creationId xmlns:p14="http://schemas.microsoft.com/office/powerpoint/2010/main" val="3395857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Content Placeholder 2"/>
          <p:cNvSpPr>
            <a:spLocks noGrp="1"/>
          </p:cNvSpPr>
          <p:nvPr>
            <p:ph idx="1"/>
          </p:nvPr>
        </p:nvSpPr>
        <p:spPr/>
        <p:txBody>
          <a:bodyPr>
            <a:normAutofit/>
          </a:bodyPr>
          <a:lstStyle/>
          <a:p>
            <a:r>
              <a:rPr lang="en-US" dirty="0" smtClean="0"/>
              <a:t>Very-low-voltage (VLV) testing [1</a:t>
            </a:r>
            <a:r>
              <a:rPr lang="en-US" dirty="0" smtClean="0"/>
              <a:t>]</a:t>
            </a:r>
          </a:p>
          <a:p>
            <a:endParaRPr lang="en-US" dirty="0" smtClean="0"/>
          </a:p>
          <a:p>
            <a:r>
              <a:rPr lang="en-US" dirty="0" smtClean="0"/>
              <a:t>MINVDD testing [2</a:t>
            </a:r>
            <a:r>
              <a:rPr lang="en-US" dirty="0" smtClean="0"/>
              <a:t>]</a:t>
            </a:r>
          </a:p>
          <a:p>
            <a:endParaRPr lang="en-US" dirty="0" smtClean="0"/>
          </a:p>
          <a:p>
            <a:r>
              <a:rPr lang="en-US" dirty="0" smtClean="0"/>
              <a:t>Low VDD vs. delay correlation metric [4]</a:t>
            </a:r>
          </a:p>
          <a:p>
            <a:endParaRPr lang="en-US" dirty="0" smtClean="0"/>
          </a:p>
          <a:p>
            <a:r>
              <a:rPr lang="en-US" dirty="0" smtClean="0"/>
              <a:t>Selecting optimal VDD for test [5]</a:t>
            </a:r>
          </a:p>
          <a:p>
            <a:endParaRPr lang="en-US" dirty="0" smtClean="0"/>
          </a:p>
          <a:p>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4</a:t>
            </a:fld>
            <a:endParaRPr lang="en-US" dirty="0"/>
          </a:p>
        </p:txBody>
      </p:sp>
    </p:spTree>
    <p:extLst>
      <p:ext uri="{BB962C8B-B14F-4D97-AF65-F5344CB8AC3E}">
        <p14:creationId xmlns:p14="http://schemas.microsoft.com/office/powerpoint/2010/main" val="3618827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for </a:t>
            </a:r>
            <a:r>
              <a:rPr lang="en-US" dirty="0" smtClean="0"/>
              <a:t>low voltage </a:t>
            </a:r>
            <a:r>
              <a:rPr lang="en-US" dirty="0" smtClean="0"/>
              <a:t>testing</a:t>
            </a:r>
            <a:endParaRPr lang="en-US" dirty="0"/>
          </a:p>
        </p:txBody>
      </p:sp>
      <p:sp>
        <p:nvSpPr>
          <p:cNvPr id="3" name="Content Placeholder 2"/>
          <p:cNvSpPr>
            <a:spLocks noGrp="1"/>
          </p:cNvSpPr>
          <p:nvPr>
            <p:ph idx="1"/>
          </p:nvPr>
        </p:nvSpPr>
        <p:spPr/>
        <p:txBody>
          <a:bodyPr>
            <a:normAutofit/>
          </a:bodyPr>
          <a:lstStyle/>
          <a:p>
            <a:r>
              <a:rPr lang="en-US" dirty="0" smtClean="0"/>
              <a:t>Time consuming</a:t>
            </a:r>
            <a:endParaRPr lang="en-US" dirty="0" smtClean="0"/>
          </a:p>
          <a:p>
            <a:endParaRPr lang="en-US" dirty="0"/>
          </a:p>
          <a:p>
            <a:r>
              <a:rPr lang="en-US" dirty="0" smtClean="0"/>
              <a:t>Scaling </a:t>
            </a:r>
            <a:r>
              <a:rPr lang="en-US" dirty="0" smtClean="0">
                <a:sym typeface="Wingdings"/>
              </a:rPr>
              <a:t> higher impacts from variations</a:t>
            </a:r>
          </a:p>
          <a:p>
            <a:endParaRPr lang="en-US" dirty="0" smtClean="0"/>
          </a:p>
          <a:p>
            <a:r>
              <a:rPr lang="en-US" dirty="0" smtClean="0"/>
              <a:t>How low is low enough?  What is an optimal VDD selection?</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5</a:t>
            </a:fld>
            <a:endParaRPr lang="en-US" dirty="0"/>
          </a:p>
        </p:txBody>
      </p:sp>
    </p:spTree>
    <p:extLst>
      <p:ext uri="{BB962C8B-B14F-4D97-AF65-F5344CB8AC3E}">
        <p14:creationId xmlns:p14="http://schemas.microsoft.com/office/powerpoint/2010/main" val="3041289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VLV testing [1]</a:t>
            </a:r>
            <a:endParaRPr lang="en-US" dirty="0"/>
          </a:p>
        </p:txBody>
      </p:sp>
      <p:sp>
        <p:nvSpPr>
          <p:cNvPr id="3" name="Content Placeholder 2"/>
          <p:cNvSpPr>
            <a:spLocks noGrp="1"/>
          </p:cNvSpPr>
          <p:nvPr>
            <p:ph idx="1"/>
          </p:nvPr>
        </p:nvSpPr>
        <p:spPr/>
        <p:txBody>
          <a:bodyPr/>
          <a:lstStyle/>
          <a:p>
            <a:r>
              <a:rPr lang="en-US" dirty="0" smtClean="0"/>
              <a:t>Test chips with very low supply voltage</a:t>
            </a:r>
          </a:p>
          <a:p>
            <a:r>
              <a:rPr lang="en-US" dirty="0" smtClean="0"/>
              <a:t>“Weak” ICs fail when “good” ICs do not</a:t>
            </a:r>
          </a:p>
          <a:p>
            <a:r>
              <a:rPr lang="en-US" dirty="0"/>
              <a:t>Simple—no design for testability </a:t>
            </a:r>
            <a:r>
              <a:rPr lang="en-US" dirty="0" smtClean="0"/>
              <a:t>required</a:t>
            </a:r>
          </a:p>
          <a:p>
            <a:r>
              <a:rPr lang="en-US" dirty="0" smtClean="0"/>
              <a:t>Detects </a:t>
            </a:r>
            <a:r>
              <a:rPr lang="en-US" i="1" dirty="0" smtClean="0"/>
              <a:t>resistive shorts</a:t>
            </a:r>
            <a:r>
              <a:rPr lang="en-US" dirty="0" smtClean="0"/>
              <a:t> and </a:t>
            </a:r>
            <a:r>
              <a:rPr lang="en-US" i="1" dirty="0" smtClean="0"/>
              <a:t>hot carrier effects</a:t>
            </a:r>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6</a:t>
            </a:fld>
            <a:endParaRPr lang="en-US" dirty="0"/>
          </a:p>
        </p:txBody>
      </p:sp>
    </p:spTree>
    <p:extLst>
      <p:ext uri="{BB962C8B-B14F-4D97-AF65-F5344CB8AC3E}">
        <p14:creationId xmlns:p14="http://schemas.microsoft.com/office/powerpoint/2010/main" val="21930238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Resistive short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7</a:t>
            </a:fld>
            <a:endParaRPr lang="en-US" dirty="0"/>
          </a:p>
        </p:txBody>
      </p:sp>
      <p:pic>
        <p:nvPicPr>
          <p:cNvPr id="5" name="Picture 4" descr="resistiveShor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1879" y="2363305"/>
            <a:ext cx="3690915" cy="2510119"/>
          </a:xfrm>
          <a:prstGeom prst="rect">
            <a:avLst/>
          </a:prstGeom>
        </p:spPr>
      </p:pic>
      <p:sp>
        <p:nvSpPr>
          <p:cNvPr id="6" name="TextBox 5"/>
          <p:cNvSpPr txBox="1"/>
          <p:nvPr/>
        </p:nvSpPr>
        <p:spPr>
          <a:xfrm>
            <a:off x="1408097" y="5508489"/>
            <a:ext cx="1968545" cy="369332"/>
          </a:xfrm>
          <a:prstGeom prst="rect">
            <a:avLst/>
          </a:prstGeom>
          <a:noFill/>
        </p:spPr>
        <p:txBody>
          <a:bodyPr wrap="none" rtlCol="0">
            <a:spAutoFit/>
          </a:bodyPr>
          <a:lstStyle/>
          <a:p>
            <a:r>
              <a:rPr lang="en-US" dirty="0" smtClean="0"/>
              <a:t>[1] </a:t>
            </a:r>
            <a:r>
              <a:rPr lang="en-US" dirty="0" err="1" smtClean="0"/>
              <a:t>Hao</a:t>
            </a:r>
            <a:r>
              <a:rPr lang="en-US" dirty="0" smtClean="0"/>
              <a:t> et al, TC’93</a:t>
            </a:r>
            <a:endParaRPr lang="en-US" dirty="0"/>
          </a:p>
        </p:txBody>
      </p:sp>
      <p:pic>
        <p:nvPicPr>
          <p:cNvPr id="8" name="Picture 7" descr="resistiveShortPlo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5509" y="0"/>
            <a:ext cx="4222482" cy="6709054"/>
          </a:xfrm>
          <a:prstGeom prst="rect">
            <a:avLst/>
          </a:prstGeom>
        </p:spPr>
      </p:pic>
    </p:spTree>
    <p:extLst>
      <p:ext uri="{BB962C8B-B14F-4D97-AF65-F5344CB8AC3E}">
        <p14:creationId xmlns:p14="http://schemas.microsoft.com/office/powerpoint/2010/main" val="24960712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8731" y="937429"/>
            <a:ext cx="3603071" cy="2955698"/>
          </a:xfrm>
        </p:spPr>
        <p:txBody>
          <a:bodyPr>
            <a:normAutofit fontScale="85000" lnSpcReduction="20000"/>
          </a:bodyPr>
          <a:lstStyle/>
          <a:p>
            <a:r>
              <a:rPr lang="en-US" dirty="0" smtClean="0"/>
              <a:t>Increased threshold voltage (V</a:t>
            </a:r>
            <a:r>
              <a:rPr lang="en-US" baseline="-25000" dirty="0" smtClean="0"/>
              <a:t>T</a:t>
            </a:r>
            <a:r>
              <a:rPr lang="en-US" dirty="0" smtClean="0"/>
              <a:t>)</a:t>
            </a:r>
          </a:p>
          <a:p>
            <a:r>
              <a:rPr lang="en-US" dirty="0" smtClean="0"/>
              <a:t>Decreased transconductance (proportional to mobility)</a:t>
            </a:r>
          </a:p>
          <a:p>
            <a:r>
              <a:rPr lang="en-US" dirty="0" smtClean="0"/>
              <a:t>Increased substrate current in FET </a:t>
            </a:r>
          </a:p>
          <a:p>
            <a:pPr marL="0" indent="0">
              <a:buNone/>
            </a:pPr>
            <a:r>
              <a:rPr lang="en-US" dirty="0" smtClean="0">
                <a:sym typeface="Wingdings"/>
              </a:rPr>
              <a:t>     oxide degradation</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8</a:t>
            </a:fld>
            <a:endParaRPr lang="en-US" dirty="0"/>
          </a:p>
        </p:txBody>
      </p:sp>
      <p:pic>
        <p:nvPicPr>
          <p:cNvPr id="5" name="Picture 4" descr="hotcarri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5949" y="80003"/>
            <a:ext cx="4251901" cy="6786565"/>
          </a:xfrm>
          <a:prstGeom prst="rect">
            <a:avLst/>
          </a:prstGeom>
          <a:noFill/>
        </p:spPr>
      </p:pic>
      <p:sp>
        <p:nvSpPr>
          <p:cNvPr id="7" name="Title 1"/>
          <p:cNvSpPr txBox="1">
            <a:spLocks/>
          </p:cNvSpPr>
          <p:nvPr/>
        </p:nvSpPr>
        <p:spPr>
          <a:xfrm>
            <a:off x="803652" y="-247204"/>
            <a:ext cx="7239000" cy="1143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a:lstStyle>
          <a:p>
            <a:r>
              <a:rPr lang="en-US" dirty="0" smtClean="0"/>
              <a:t>Hot carrier effects</a:t>
            </a:r>
            <a:endParaRPr lang="en-US" dirty="0"/>
          </a:p>
        </p:txBody>
      </p:sp>
      <p:sp>
        <p:nvSpPr>
          <p:cNvPr id="9" name="Content Placeholder 2"/>
          <p:cNvSpPr txBox="1">
            <a:spLocks/>
          </p:cNvSpPr>
          <p:nvPr/>
        </p:nvSpPr>
        <p:spPr>
          <a:xfrm>
            <a:off x="4334729" y="3270305"/>
            <a:ext cx="2236389" cy="35967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Wingdings" pitchFamily="2" charset="2"/>
              <a:buChar char="§"/>
              <a:defRPr sz="2800" kern="1200">
                <a:solidFill>
                  <a:srgbClr val="00206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a:lstStyle>
          <a:p>
            <a:pPr marL="0" indent="0">
              <a:buNone/>
            </a:pPr>
            <a:r>
              <a:rPr lang="en-US" sz="2000" dirty="0" smtClean="0"/>
              <a:t>V</a:t>
            </a:r>
            <a:r>
              <a:rPr lang="en-US" sz="2000" baseline="-25000" dirty="0" smtClean="0"/>
              <a:t>T</a:t>
            </a:r>
            <a:r>
              <a:rPr lang="en-US" sz="2000" dirty="0" smtClean="0"/>
              <a:t> shifted 0.3V</a:t>
            </a:r>
            <a:endParaRPr lang="en-US" sz="2000" dirty="0"/>
          </a:p>
        </p:txBody>
      </p:sp>
      <p:pic>
        <p:nvPicPr>
          <p:cNvPr id="10" name="Picture 9" descr="dela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4790" y="3995297"/>
            <a:ext cx="3741083" cy="2673065"/>
          </a:xfrm>
          <a:prstGeom prst="rect">
            <a:avLst/>
          </a:prstGeom>
        </p:spPr>
      </p:pic>
      <p:sp>
        <p:nvSpPr>
          <p:cNvPr id="11" name="TextBox 10"/>
          <p:cNvSpPr txBox="1"/>
          <p:nvPr/>
        </p:nvSpPr>
        <p:spPr>
          <a:xfrm>
            <a:off x="3896438" y="6488668"/>
            <a:ext cx="1968545" cy="369332"/>
          </a:xfrm>
          <a:prstGeom prst="rect">
            <a:avLst/>
          </a:prstGeom>
          <a:noFill/>
        </p:spPr>
        <p:txBody>
          <a:bodyPr wrap="none" rtlCol="0">
            <a:spAutoFit/>
          </a:bodyPr>
          <a:lstStyle/>
          <a:p>
            <a:r>
              <a:rPr lang="en-US" dirty="0" smtClean="0"/>
              <a:t>[1] </a:t>
            </a:r>
            <a:r>
              <a:rPr lang="en-US" dirty="0" err="1" smtClean="0"/>
              <a:t>Hao</a:t>
            </a:r>
            <a:r>
              <a:rPr lang="en-US" dirty="0" smtClean="0"/>
              <a:t> et al, TC’93</a:t>
            </a:r>
            <a:endParaRPr lang="en-US" dirty="0"/>
          </a:p>
        </p:txBody>
      </p:sp>
    </p:spTree>
    <p:extLst>
      <p:ext uri="{BB962C8B-B14F-4D97-AF65-F5344CB8AC3E}">
        <p14:creationId xmlns:p14="http://schemas.microsoft.com/office/powerpoint/2010/main" val="36306194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[1]</a:t>
            </a:r>
            <a:endParaRPr lang="en-US" dirty="0"/>
          </a:p>
        </p:txBody>
      </p:sp>
      <p:sp>
        <p:nvSpPr>
          <p:cNvPr id="3" name="Content Placeholder 2"/>
          <p:cNvSpPr>
            <a:spLocks noGrp="1"/>
          </p:cNvSpPr>
          <p:nvPr>
            <p:ph idx="1"/>
          </p:nvPr>
        </p:nvSpPr>
        <p:spPr/>
        <p:txBody>
          <a:bodyPr/>
          <a:lstStyle/>
          <a:p>
            <a:r>
              <a:rPr lang="en-US" dirty="0" smtClean="0"/>
              <a:t>Built-in self test (BIST)</a:t>
            </a:r>
          </a:p>
          <a:p>
            <a:r>
              <a:rPr lang="en-US" dirty="0" smtClean="0"/>
              <a:t>Production test</a:t>
            </a:r>
          </a:p>
          <a:p>
            <a:pPr lvl="1"/>
            <a:r>
              <a:rPr lang="en-US" dirty="0" smtClean="0"/>
              <a:t>Detects weak chips due to resistive shorts</a:t>
            </a:r>
          </a:p>
          <a:p>
            <a:r>
              <a:rPr lang="en-US" dirty="0" smtClean="0"/>
              <a:t>Preventative test </a:t>
            </a:r>
            <a:r>
              <a:rPr lang="en-US" dirty="0" smtClean="0">
                <a:sym typeface="Wingdings"/>
              </a:rPr>
              <a:t> high reliability in field</a:t>
            </a:r>
          </a:p>
          <a:p>
            <a:pPr lvl="1"/>
            <a:r>
              <a:rPr lang="en-US" dirty="0" smtClean="0">
                <a:sym typeface="Wingdings"/>
              </a:rPr>
              <a:t>In-system test performed periodically (e.g. at power up)</a:t>
            </a:r>
          </a:p>
          <a:p>
            <a:pPr lvl="1"/>
            <a:r>
              <a:rPr lang="en-US" dirty="0" smtClean="0">
                <a:sym typeface="Wingdings"/>
              </a:rPr>
              <a:t>System degradation detected before failure occurs</a:t>
            </a:r>
            <a:endParaRPr lang="en-US" dirty="0" smtClean="0"/>
          </a:p>
          <a:p>
            <a:r>
              <a:rPr lang="en-US" dirty="0" smtClean="0"/>
              <a:t>Diagnostic test</a:t>
            </a:r>
          </a:p>
          <a:p>
            <a:pPr lvl="1"/>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9</a:t>
            </a:fld>
            <a:endParaRPr lang="en-US" dirty="0"/>
          </a:p>
        </p:txBody>
      </p:sp>
    </p:spTree>
    <p:extLst>
      <p:ext uri="{BB962C8B-B14F-4D97-AF65-F5344CB8AC3E}">
        <p14:creationId xmlns:p14="http://schemas.microsoft.com/office/powerpoint/2010/main" val="13563706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spDef>
      <a:spPr>
        <a:noFill/>
        <a:ln w="28575">
          <a:solidFill>
            <a:srgbClr val="0F02B6"/>
          </a:solidFill>
          <a:prstDash val="sysDot"/>
          <a:headEnd type="none" w="med" len="med"/>
          <a:tailEnd type="triangle" w="med" len="me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28413</TotalTime>
  <Words>1288</Words>
  <Application>Microsoft Macintosh PowerPoint</Application>
  <PresentationFormat>On-screen Show (4:3)</PresentationFormat>
  <Paragraphs>186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Thermal</vt:lpstr>
      <vt:lpstr>Minimum Supply Voltage and Very-Low-Voltage Testing</vt:lpstr>
      <vt:lpstr>PowerPoint Presentation</vt:lpstr>
      <vt:lpstr>Low voltage testing</vt:lpstr>
      <vt:lpstr>Approaches</vt:lpstr>
      <vt:lpstr>Challenges for low voltage testing</vt:lpstr>
      <vt:lpstr>VLV testing [1]</vt:lpstr>
      <vt:lpstr>Resistive short</vt:lpstr>
      <vt:lpstr>PowerPoint Presentation</vt:lpstr>
      <vt:lpstr>Applications [1]</vt:lpstr>
      <vt:lpstr>VLV results [1]</vt:lpstr>
      <vt:lpstr>VLV results [1] (2)</vt:lpstr>
      <vt:lpstr>MINVDD testing [2]</vt:lpstr>
      <vt:lpstr>MINVDD testing [2] (2)</vt:lpstr>
      <vt:lpstr>Results [2]</vt:lpstr>
      <vt:lpstr>Low VDD vs. Delay [4]</vt:lpstr>
      <vt:lpstr>Reduce Test Time for Power Constrained Circuits [5]</vt:lpstr>
      <vt:lpstr>PowerPoint Presentation</vt:lpstr>
      <vt:lpstr>Other related techniques</vt:lpstr>
      <vt:lpstr>Conclusion</vt:lpstr>
      <vt:lpstr>Discussion questions</vt:lpstr>
      <vt:lpstr>Papers</vt:lpstr>
      <vt:lpstr>Paper Map</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yas5b</dc:creator>
  <cp:lastModifiedBy>Elena Weinberg</cp:lastModifiedBy>
  <cp:revision>1250</cp:revision>
  <cp:lastPrinted>2015-01-21T14:23:04Z</cp:lastPrinted>
  <dcterms:created xsi:type="dcterms:W3CDTF">2011-09-07T13:46:59Z</dcterms:created>
  <dcterms:modified xsi:type="dcterms:W3CDTF">2015-04-16T12:58:55Z</dcterms:modified>
</cp:coreProperties>
</file>